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handoutMasterIdLst>
    <p:handoutMasterId r:id="rId29"/>
  </p:handoutMasterIdLst>
  <p:sldIdLst>
    <p:sldId id="272" r:id="rId2"/>
    <p:sldId id="442" r:id="rId3"/>
    <p:sldId id="337" r:id="rId4"/>
    <p:sldId id="517" r:id="rId5"/>
    <p:sldId id="535" r:id="rId6"/>
    <p:sldId id="536" r:id="rId7"/>
    <p:sldId id="537" r:id="rId8"/>
    <p:sldId id="540" r:id="rId9"/>
    <p:sldId id="543" r:id="rId10"/>
    <p:sldId id="544" r:id="rId11"/>
    <p:sldId id="545" r:id="rId12"/>
    <p:sldId id="519" r:id="rId13"/>
    <p:sldId id="521" r:id="rId14"/>
    <p:sldId id="547" r:id="rId15"/>
    <p:sldId id="550" r:id="rId16"/>
    <p:sldId id="546" r:id="rId17"/>
    <p:sldId id="549" r:id="rId18"/>
    <p:sldId id="523" r:id="rId19"/>
    <p:sldId id="525" r:id="rId20"/>
    <p:sldId id="458" r:id="rId21"/>
    <p:sldId id="522" r:id="rId22"/>
    <p:sldId id="548" r:id="rId23"/>
    <p:sldId id="531" r:id="rId24"/>
    <p:sldId id="532" r:id="rId25"/>
    <p:sldId id="534" r:id="rId26"/>
    <p:sldId id="285" r:id="rId27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90" autoAdjust="0"/>
    <p:restoredTop sz="89350" autoAdjust="0"/>
  </p:normalViewPr>
  <p:slideViewPr>
    <p:cSldViewPr>
      <p:cViewPr>
        <p:scale>
          <a:sx n="80" d="100"/>
          <a:sy n="80" d="100"/>
        </p:scale>
        <p:origin x="-732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7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24"/>
    </p:cViewPr>
  </p:sorterViewPr>
  <p:notesViewPr>
    <p:cSldViewPr>
      <p:cViewPr varScale="1">
        <p:scale>
          <a:sx n="75" d="100"/>
          <a:sy n="75" d="100"/>
        </p:scale>
        <p:origin x="-2178" y="-84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36991C-74AC-49D6-ADF2-06BDDC0B6C03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</dgm:pt>
    <dgm:pt modelId="{9FDCE8C1-B58D-4C87-B0F1-A8FB6B563698}">
      <dgm:prSet phldrT="[Text]" custT="1"/>
      <dgm:spPr/>
      <dgm:t>
        <a:bodyPr/>
        <a:lstStyle/>
        <a:p>
          <a:endParaRPr lang="en-US" sz="2000" b="1" dirty="0" smtClean="0"/>
        </a:p>
        <a:p>
          <a:r>
            <a:rPr lang="en-US" sz="2000" b="1" dirty="0" smtClean="0"/>
            <a:t>Part A </a:t>
          </a:r>
        </a:p>
        <a:p>
          <a:r>
            <a:rPr lang="en-US" sz="2000" b="1" dirty="0" smtClean="0"/>
            <a:t>Hospital Insurance</a:t>
          </a:r>
          <a:endParaRPr lang="en-US" sz="2000" b="1" dirty="0"/>
        </a:p>
      </dgm:t>
      <dgm:extLst>
        <a:ext uri="{E40237B7-FDA0-4F09-8148-C483321AD2D9}">
          <dgm14:cNvPr xmlns:dgm14="http://schemas.microsoft.com/office/drawing/2010/diagram" id="0" name="" descr="Part A Hospital Insurance&#10;" title="part A"/>
        </a:ext>
      </dgm:extLst>
    </dgm:pt>
    <dgm:pt modelId="{3ED9B716-15AB-4011-8B44-DD5AE9120BA7}" type="parTrans" cxnId="{26320344-3E1F-46DC-B3CD-6537F4BD7A4A}">
      <dgm:prSet/>
      <dgm:spPr/>
      <dgm:t>
        <a:bodyPr/>
        <a:lstStyle/>
        <a:p>
          <a:endParaRPr lang="en-US"/>
        </a:p>
      </dgm:t>
    </dgm:pt>
    <dgm:pt modelId="{48D14F0C-76A9-48EB-9043-D105EC90AAD9}" type="sibTrans" cxnId="{26320344-3E1F-46DC-B3CD-6537F4BD7A4A}">
      <dgm:prSet/>
      <dgm:spPr/>
      <dgm:t>
        <a:bodyPr/>
        <a:lstStyle/>
        <a:p>
          <a:endParaRPr lang="en-US"/>
        </a:p>
      </dgm:t>
    </dgm:pt>
    <dgm:pt modelId="{CCB254E7-7AE5-4237-AC45-1FB42C32275C}">
      <dgm:prSet phldrT="[Text]" custT="1"/>
      <dgm:spPr/>
      <dgm:t>
        <a:bodyPr/>
        <a:lstStyle/>
        <a:p>
          <a:endParaRPr lang="en-US" sz="2000" b="1" dirty="0" smtClean="0"/>
        </a:p>
        <a:p>
          <a:r>
            <a:rPr lang="en-US" sz="2000" b="1" dirty="0" smtClean="0"/>
            <a:t>Part B </a:t>
          </a:r>
        </a:p>
        <a:p>
          <a:r>
            <a:rPr lang="en-US" sz="2000" b="1" dirty="0" smtClean="0"/>
            <a:t>Medical Insurance</a:t>
          </a:r>
          <a:r>
            <a:rPr lang="en-US" sz="1700" dirty="0" smtClean="0"/>
            <a:t>	</a:t>
          </a:r>
          <a:endParaRPr lang="en-US" sz="1700" dirty="0"/>
        </a:p>
      </dgm:t>
      <dgm:extLst>
        <a:ext uri="{E40237B7-FDA0-4F09-8148-C483321AD2D9}">
          <dgm14:cNvPr xmlns:dgm14="http://schemas.microsoft.com/office/drawing/2010/diagram" id="0" name="" descr="Part B Medical Insurance &#10;" title="Part B"/>
        </a:ext>
      </dgm:extLst>
    </dgm:pt>
    <dgm:pt modelId="{DCA7DDDF-04CE-4F6C-8AED-F3E8645C8DD2}" type="parTrans" cxnId="{D565DE86-EB22-46E0-9CCB-AF62C195BE62}">
      <dgm:prSet/>
      <dgm:spPr/>
      <dgm:t>
        <a:bodyPr/>
        <a:lstStyle/>
        <a:p>
          <a:endParaRPr lang="en-US"/>
        </a:p>
      </dgm:t>
    </dgm:pt>
    <dgm:pt modelId="{EBB80556-96B3-4B28-B915-9606A9AE962C}" type="sibTrans" cxnId="{D565DE86-EB22-46E0-9CCB-AF62C195BE62}">
      <dgm:prSet/>
      <dgm:spPr/>
      <dgm:t>
        <a:bodyPr/>
        <a:lstStyle/>
        <a:p>
          <a:endParaRPr lang="en-US"/>
        </a:p>
      </dgm:t>
    </dgm:pt>
    <dgm:pt modelId="{1E329FE2-26FB-4EDA-ADE5-C05C9C42F69A}">
      <dgm:prSet phldrT="[Text]" custT="1"/>
      <dgm:spPr/>
      <dgm:t>
        <a:bodyPr/>
        <a:lstStyle/>
        <a:p>
          <a:r>
            <a:rPr lang="en-US" sz="2000" b="1" dirty="0" smtClean="0"/>
            <a:t>Part C </a:t>
          </a:r>
        </a:p>
        <a:p>
          <a:r>
            <a:rPr lang="en-US" sz="2000" b="1" dirty="0" smtClean="0"/>
            <a:t>Medicare Advantage Plans </a:t>
          </a:r>
        </a:p>
        <a:p>
          <a:r>
            <a:rPr lang="en-US" sz="1700" dirty="0" smtClean="0"/>
            <a:t>Includes Parts  A and B, sometimes Part D</a:t>
          </a:r>
          <a:endParaRPr lang="en-US" sz="1700" dirty="0"/>
        </a:p>
      </dgm:t>
      <dgm:extLst>
        <a:ext uri="{E40237B7-FDA0-4F09-8148-C483321AD2D9}">
          <dgm14:cNvPr xmlns:dgm14="http://schemas.microsoft.com/office/drawing/2010/diagram" id="0" name="" descr="Part C Medicare Advantage Plans (like HMOs/PPOs) Includes Part A, Part B and sometimes Part D coverage &#10;" title="Part C"/>
        </a:ext>
      </dgm:extLst>
    </dgm:pt>
    <dgm:pt modelId="{633C02F7-69DA-4A4B-A292-DC4304727856}" type="parTrans" cxnId="{244960A6-6E71-42A0-9ACD-FC26A5A407F1}">
      <dgm:prSet/>
      <dgm:spPr/>
      <dgm:t>
        <a:bodyPr/>
        <a:lstStyle/>
        <a:p>
          <a:endParaRPr lang="en-US"/>
        </a:p>
      </dgm:t>
    </dgm:pt>
    <dgm:pt modelId="{21DD9548-6603-4C0B-8189-7F5DCF085E94}" type="sibTrans" cxnId="{244960A6-6E71-42A0-9ACD-FC26A5A407F1}">
      <dgm:prSet/>
      <dgm:spPr/>
      <dgm:t>
        <a:bodyPr/>
        <a:lstStyle/>
        <a:p>
          <a:endParaRPr lang="en-US"/>
        </a:p>
      </dgm:t>
    </dgm:pt>
    <dgm:pt modelId="{AD7A8618-6064-41D7-8365-B37264D688FC}">
      <dgm:prSet phldrT="[Text]" custT="1"/>
      <dgm:spPr/>
      <dgm:t>
        <a:bodyPr/>
        <a:lstStyle/>
        <a:p>
          <a:endParaRPr lang="en-US" sz="2000" b="1" dirty="0" smtClean="0"/>
        </a:p>
        <a:p>
          <a:r>
            <a:rPr lang="en-US" sz="2000" b="1" dirty="0" smtClean="0"/>
            <a:t>Part D </a:t>
          </a:r>
        </a:p>
        <a:p>
          <a:r>
            <a:rPr lang="en-US" sz="2000" b="1" dirty="0" smtClean="0"/>
            <a:t> Pharmacy Coverage</a:t>
          </a:r>
          <a:endParaRPr lang="en-US" sz="2000" b="1" dirty="0"/>
        </a:p>
      </dgm:t>
      <dgm:extLst>
        <a:ext uri="{E40237B7-FDA0-4F09-8148-C483321AD2D9}">
          <dgm14:cNvPr xmlns:dgm14="http://schemas.microsoft.com/office/drawing/2010/diagram" id="0" name="" descr="Part D Medicare Prescription Drug Coverage&#10;" title="Part D"/>
        </a:ext>
      </dgm:extLst>
    </dgm:pt>
    <dgm:pt modelId="{511CA061-341C-4B9D-9E62-00CEE4537C9D}" type="parTrans" cxnId="{C51D3A02-66F1-4140-B117-D173BED88DC8}">
      <dgm:prSet/>
      <dgm:spPr/>
      <dgm:t>
        <a:bodyPr/>
        <a:lstStyle/>
        <a:p>
          <a:endParaRPr lang="en-US"/>
        </a:p>
      </dgm:t>
    </dgm:pt>
    <dgm:pt modelId="{CB18D4EC-5CAD-4947-9366-63CF1A1183ED}" type="sibTrans" cxnId="{C51D3A02-66F1-4140-B117-D173BED88DC8}">
      <dgm:prSet/>
      <dgm:spPr/>
      <dgm:t>
        <a:bodyPr/>
        <a:lstStyle/>
        <a:p>
          <a:endParaRPr lang="en-US"/>
        </a:p>
      </dgm:t>
    </dgm:pt>
    <dgm:pt modelId="{82AEA39A-D373-4F8E-8BE6-DE723396E6F8}" type="pres">
      <dgm:prSet presAssocID="{5936991C-74AC-49D6-ADF2-06BDDC0B6C03}" presName="Name0" presStyleCnt="0">
        <dgm:presLayoutVars>
          <dgm:dir/>
          <dgm:resizeHandles val="exact"/>
        </dgm:presLayoutVars>
      </dgm:prSet>
      <dgm:spPr/>
    </dgm:pt>
    <dgm:pt modelId="{3038BFC1-A524-49B5-AD01-729E4706DDE2}" type="pres">
      <dgm:prSet presAssocID="{5936991C-74AC-49D6-ADF2-06BDDC0B6C03}" presName="bkgdShp" presStyleLbl="alignAccFollowNode1" presStyleIdx="0" presStyleCnt="1"/>
      <dgm:spPr/>
      <dgm:t>
        <a:bodyPr/>
        <a:lstStyle/>
        <a:p>
          <a:endParaRPr lang="en-US"/>
        </a:p>
      </dgm:t>
    </dgm:pt>
    <dgm:pt modelId="{6DC59DF4-EF78-4600-86AF-9DB5BE1969A6}" type="pres">
      <dgm:prSet presAssocID="{5936991C-74AC-49D6-ADF2-06BDDC0B6C03}" presName="linComp" presStyleCnt="0"/>
      <dgm:spPr/>
    </dgm:pt>
    <dgm:pt modelId="{C4688080-78A1-4AF7-B6B7-FDDCE7EF1010}" type="pres">
      <dgm:prSet presAssocID="{9FDCE8C1-B58D-4C87-B0F1-A8FB6B563698}" presName="compNode" presStyleCnt="0"/>
      <dgm:spPr/>
    </dgm:pt>
    <dgm:pt modelId="{B9190056-5272-460F-A316-1E39CEB814C0}" type="pres">
      <dgm:prSet presAssocID="{9FDCE8C1-B58D-4C87-B0F1-A8FB6B56369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CA6AB2-8684-4BE9-88DF-12D4D9414E11}" type="pres">
      <dgm:prSet presAssocID="{9FDCE8C1-B58D-4C87-B0F1-A8FB6B563698}" presName="invisiNode" presStyleLbl="node1" presStyleIdx="0" presStyleCnt="4"/>
      <dgm:spPr/>
    </dgm:pt>
    <dgm:pt modelId="{8C98B3AB-1BB9-419A-B85D-C8CED2763647}" type="pres">
      <dgm:prSet presAssocID="{9FDCE8C1-B58D-4C87-B0F1-A8FB6B563698}" presName="imagNode" presStyleLbl="fgImgPlace1" presStyleIdx="0" presStyleCnt="4"/>
      <dgm:spPr>
        <a:blipFill rotWithShape="0">
          <a:blip xmlns:r="http://schemas.openxmlformats.org/officeDocument/2006/relationships" r:embed="rId1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aphic of H for hospital" title="graphic of H for hospital"/>
        </a:ext>
      </dgm:extLst>
    </dgm:pt>
    <dgm:pt modelId="{C03C1913-C716-456D-9DAA-7B204A10E431}" type="pres">
      <dgm:prSet presAssocID="{48D14F0C-76A9-48EB-9043-D105EC90AAD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F7DB555-22FA-4A40-BDAC-8B6BFA87DCC6}" type="pres">
      <dgm:prSet presAssocID="{CCB254E7-7AE5-4237-AC45-1FB42C32275C}" presName="compNode" presStyleCnt="0"/>
      <dgm:spPr/>
    </dgm:pt>
    <dgm:pt modelId="{FFB9F90F-833E-4AF6-9D41-FEA07765D9C3}" type="pres">
      <dgm:prSet presAssocID="{CCB254E7-7AE5-4237-AC45-1FB42C32275C}" presName="node" presStyleLbl="node1" presStyleIdx="1" presStyleCnt="4" custLinFactNeighborX="5000" custLinFactNeighborY="-2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CF67F9-1E26-4E6A-859C-E7606CDEC8BE}" type="pres">
      <dgm:prSet presAssocID="{CCB254E7-7AE5-4237-AC45-1FB42C32275C}" presName="invisiNode" presStyleLbl="node1" presStyleIdx="1" presStyleCnt="4"/>
      <dgm:spPr/>
    </dgm:pt>
    <dgm:pt modelId="{34D8C33A-6615-45BE-9CAB-0E3C92CE0146}" type="pres">
      <dgm:prSet presAssocID="{CCB254E7-7AE5-4237-AC45-1FB42C32275C}" presName="imagNode" presStyleLbl="fgImgPlace1" presStyleIdx="1" presStyleCnt="4"/>
      <dgm:spPr>
        <a:blipFill rotWithShape="0">
          <a:blip xmlns:r="http://schemas.openxmlformats.org/officeDocument/2006/relationships"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art B Graphic" title="part B graphic"/>
        </a:ext>
      </dgm:extLst>
    </dgm:pt>
    <dgm:pt modelId="{4E0F21C8-45C2-4E2B-BF45-0C401A24C588}" type="pres">
      <dgm:prSet presAssocID="{EBB80556-96B3-4B28-B915-9606A9AE962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A3AB180-55C1-4F57-8907-26E7F802F9C5}" type="pres">
      <dgm:prSet presAssocID="{1E329FE2-26FB-4EDA-ADE5-C05C9C42F69A}" presName="compNode" presStyleCnt="0"/>
      <dgm:spPr/>
    </dgm:pt>
    <dgm:pt modelId="{ACF7CE3A-57D4-4F48-9E7B-80BF4F17191F}" type="pres">
      <dgm:prSet presAssocID="{1E329FE2-26FB-4EDA-ADE5-C05C9C42F69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5DD50A-FD45-4AB4-BB9B-846F1F0FEF3A}" type="pres">
      <dgm:prSet presAssocID="{1E329FE2-26FB-4EDA-ADE5-C05C9C42F69A}" presName="invisiNode" presStyleLbl="node1" presStyleIdx="2" presStyleCnt="4"/>
      <dgm:spPr/>
    </dgm:pt>
    <dgm:pt modelId="{650F7A33-91A8-4FDC-86A9-52A7F62CC262}" type="pres">
      <dgm:prSet presAssocID="{1E329FE2-26FB-4EDA-ADE5-C05C9C42F69A}" presName="imagNode" presStyleLbl="fgImgPlace1" presStyleIdx="2" presStyleCnt="4" custLinFactNeighborX="-110" custLinFactNeighborY="-2463"/>
      <dgm:spPr>
        <a:blipFill rotWithShape="0">
          <a:blip xmlns:r="http://schemas.openxmlformats.org/officeDocument/2006/relationships"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Part C graphic" title="Part C graphic"/>
        </a:ext>
      </dgm:extLst>
    </dgm:pt>
    <dgm:pt modelId="{6F63F81A-135E-43DC-B179-59B74A460381}" type="pres">
      <dgm:prSet presAssocID="{21DD9548-6603-4C0B-8189-7F5DCF085E9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266C995-2C40-470D-A609-D497A082FFBB}" type="pres">
      <dgm:prSet presAssocID="{AD7A8618-6064-41D7-8365-B37264D688FC}" presName="compNode" presStyleCnt="0"/>
      <dgm:spPr/>
    </dgm:pt>
    <dgm:pt modelId="{61631289-9812-41CB-A79F-371ABE60634A}" type="pres">
      <dgm:prSet presAssocID="{AD7A8618-6064-41D7-8365-B37264D688F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2956DC-A047-4F75-A3C5-E8CCDF97D3B5}" type="pres">
      <dgm:prSet presAssocID="{AD7A8618-6064-41D7-8365-B37264D688FC}" presName="invisiNode" presStyleLbl="node1" presStyleIdx="3" presStyleCnt="4"/>
      <dgm:spPr/>
    </dgm:pt>
    <dgm:pt modelId="{B6A3AA38-82E3-4410-A7EF-BD1690391318}" type="pres">
      <dgm:prSet presAssocID="{AD7A8618-6064-41D7-8365-B37264D688FC}" presName="imagNode" presStyleLbl="fgImgPlace1" presStyleIdx="3" presStyleCnt="4"/>
      <dgm:spPr>
        <a:blipFill rotWithShape="0">
          <a:blip xmlns:r="http://schemas.openxmlformats.org/officeDocument/2006/relationships"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Part D graphic" title="Part D graphic"/>
        </a:ext>
      </dgm:extLst>
    </dgm:pt>
  </dgm:ptLst>
  <dgm:cxnLst>
    <dgm:cxn modelId="{BF513D65-8774-41DA-9E91-0620B237D33C}" type="presOf" srcId="{AD7A8618-6064-41D7-8365-B37264D688FC}" destId="{61631289-9812-41CB-A79F-371ABE60634A}" srcOrd="0" destOrd="0" presId="urn:microsoft.com/office/officeart/2005/8/layout/pList2#1"/>
    <dgm:cxn modelId="{B5B9B66A-0CCC-42E3-B0FC-9573CD00E34E}" type="presOf" srcId="{EBB80556-96B3-4B28-B915-9606A9AE962C}" destId="{4E0F21C8-45C2-4E2B-BF45-0C401A24C588}" srcOrd="0" destOrd="0" presId="urn:microsoft.com/office/officeart/2005/8/layout/pList2#1"/>
    <dgm:cxn modelId="{244960A6-6E71-42A0-9ACD-FC26A5A407F1}" srcId="{5936991C-74AC-49D6-ADF2-06BDDC0B6C03}" destId="{1E329FE2-26FB-4EDA-ADE5-C05C9C42F69A}" srcOrd="2" destOrd="0" parTransId="{633C02F7-69DA-4A4B-A292-DC4304727856}" sibTransId="{21DD9548-6603-4C0B-8189-7F5DCF085E94}"/>
    <dgm:cxn modelId="{1442432C-CB03-4802-B6EF-7C9C0D64B49D}" type="presOf" srcId="{21DD9548-6603-4C0B-8189-7F5DCF085E94}" destId="{6F63F81A-135E-43DC-B179-59B74A460381}" srcOrd="0" destOrd="0" presId="urn:microsoft.com/office/officeart/2005/8/layout/pList2#1"/>
    <dgm:cxn modelId="{D565DE86-EB22-46E0-9CCB-AF62C195BE62}" srcId="{5936991C-74AC-49D6-ADF2-06BDDC0B6C03}" destId="{CCB254E7-7AE5-4237-AC45-1FB42C32275C}" srcOrd="1" destOrd="0" parTransId="{DCA7DDDF-04CE-4F6C-8AED-F3E8645C8DD2}" sibTransId="{EBB80556-96B3-4B28-B915-9606A9AE962C}"/>
    <dgm:cxn modelId="{26320344-3E1F-46DC-B3CD-6537F4BD7A4A}" srcId="{5936991C-74AC-49D6-ADF2-06BDDC0B6C03}" destId="{9FDCE8C1-B58D-4C87-B0F1-A8FB6B563698}" srcOrd="0" destOrd="0" parTransId="{3ED9B716-15AB-4011-8B44-DD5AE9120BA7}" sibTransId="{48D14F0C-76A9-48EB-9043-D105EC90AAD9}"/>
    <dgm:cxn modelId="{BDE6BD94-D16F-40D2-B52F-5E6171647F0F}" type="presOf" srcId="{1E329FE2-26FB-4EDA-ADE5-C05C9C42F69A}" destId="{ACF7CE3A-57D4-4F48-9E7B-80BF4F17191F}" srcOrd="0" destOrd="0" presId="urn:microsoft.com/office/officeart/2005/8/layout/pList2#1"/>
    <dgm:cxn modelId="{3E239CE8-068C-4FD6-9D78-30D81A447DB9}" type="presOf" srcId="{9FDCE8C1-B58D-4C87-B0F1-A8FB6B563698}" destId="{B9190056-5272-460F-A316-1E39CEB814C0}" srcOrd="0" destOrd="0" presId="urn:microsoft.com/office/officeart/2005/8/layout/pList2#1"/>
    <dgm:cxn modelId="{FFEF175E-4DEA-40D3-93C6-205A8DCC07BA}" type="presOf" srcId="{5936991C-74AC-49D6-ADF2-06BDDC0B6C03}" destId="{82AEA39A-D373-4F8E-8BE6-DE723396E6F8}" srcOrd="0" destOrd="0" presId="urn:microsoft.com/office/officeart/2005/8/layout/pList2#1"/>
    <dgm:cxn modelId="{313D425C-D250-41BF-961E-BA4D50137D78}" type="presOf" srcId="{48D14F0C-76A9-48EB-9043-D105EC90AAD9}" destId="{C03C1913-C716-456D-9DAA-7B204A10E431}" srcOrd="0" destOrd="0" presId="urn:microsoft.com/office/officeart/2005/8/layout/pList2#1"/>
    <dgm:cxn modelId="{843B3ECA-52A1-4242-8ADF-B01EF4956293}" type="presOf" srcId="{CCB254E7-7AE5-4237-AC45-1FB42C32275C}" destId="{FFB9F90F-833E-4AF6-9D41-FEA07765D9C3}" srcOrd="0" destOrd="0" presId="urn:microsoft.com/office/officeart/2005/8/layout/pList2#1"/>
    <dgm:cxn modelId="{C51D3A02-66F1-4140-B117-D173BED88DC8}" srcId="{5936991C-74AC-49D6-ADF2-06BDDC0B6C03}" destId="{AD7A8618-6064-41D7-8365-B37264D688FC}" srcOrd="3" destOrd="0" parTransId="{511CA061-341C-4B9D-9E62-00CEE4537C9D}" sibTransId="{CB18D4EC-5CAD-4947-9366-63CF1A1183ED}"/>
    <dgm:cxn modelId="{C59F831B-DC75-404B-B894-AE907161AE89}" type="presParOf" srcId="{82AEA39A-D373-4F8E-8BE6-DE723396E6F8}" destId="{3038BFC1-A524-49B5-AD01-729E4706DDE2}" srcOrd="0" destOrd="0" presId="urn:microsoft.com/office/officeart/2005/8/layout/pList2#1"/>
    <dgm:cxn modelId="{E5E9057A-8000-4B30-949D-0E2500DB59CC}" type="presParOf" srcId="{82AEA39A-D373-4F8E-8BE6-DE723396E6F8}" destId="{6DC59DF4-EF78-4600-86AF-9DB5BE1969A6}" srcOrd="1" destOrd="0" presId="urn:microsoft.com/office/officeart/2005/8/layout/pList2#1"/>
    <dgm:cxn modelId="{3A0FBB58-E4DC-4C9A-9C63-4A8CE2247D6C}" type="presParOf" srcId="{6DC59DF4-EF78-4600-86AF-9DB5BE1969A6}" destId="{C4688080-78A1-4AF7-B6B7-FDDCE7EF1010}" srcOrd="0" destOrd="0" presId="urn:microsoft.com/office/officeart/2005/8/layout/pList2#1"/>
    <dgm:cxn modelId="{7EC1C37D-B025-4D04-BED2-CD5C04A4F56B}" type="presParOf" srcId="{C4688080-78A1-4AF7-B6B7-FDDCE7EF1010}" destId="{B9190056-5272-460F-A316-1E39CEB814C0}" srcOrd="0" destOrd="0" presId="urn:microsoft.com/office/officeart/2005/8/layout/pList2#1"/>
    <dgm:cxn modelId="{9DA0DCA0-5F6E-4E33-95E8-857A1C6166B6}" type="presParOf" srcId="{C4688080-78A1-4AF7-B6B7-FDDCE7EF1010}" destId="{B4CA6AB2-8684-4BE9-88DF-12D4D9414E11}" srcOrd="1" destOrd="0" presId="urn:microsoft.com/office/officeart/2005/8/layout/pList2#1"/>
    <dgm:cxn modelId="{011D25B8-B222-4D04-AF03-6B15D35C6B15}" type="presParOf" srcId="{C4688080-78A1-4AF7-B6B7-FDDCE7EF1010}" destId="{8C98B3AB-1BB9-419A-B85D-C8CED2763647}" srcOrd="2" destOrd="0" presId="urn:microsoft.com/office/officeart/2005/8/layout/pList2#1"/>
    <dgm:cxn modelId="{D56FE44B-26BD-4588-8696-47801C81F3E3}" type="presParOf" srcId="{6DC59DF4-EF78-4600-86AF-9DB5BE1969A6}" destId="{C03C1913-C716-456D-9DAA-7B204A10E431}" srcOrd="1" destOrd="0" presId="urn:microsoft.com/office/officeart/2005/8/layout/pList2#1"/>
    <dgm:cxn modelId="{4A1BB84D-5D3F-4C3A-86A9-41F3A59F948F}" type="presParOf" srcId="{6DC59DF4-EF78-4600-86AF-9DB5BE1969A6}" destId="{2F7DB555-22FA-4A40-BDAC-8B6BFA87DCC6}" srcOrd="2" destOrd="0" presId="urn:microsoft.com/office/officeart/2005/8/layout/pList2#1"/>
    <dgm:cxn modelId="{9E84B931-1B7F-4402-B184-021085DA88DB}" type="presParOf" srcId="{2F7DB555-22FA-4A40-BDAC-8B6BFA87DCC6}" destId="{FFB9F90F-833E-4AF6-9D41-FEA07765D9C3}" srcOrd="0" destOrd="0" presId="urn:microsoft.com/office/officeart/2005/8/layout/pList2#1"/>
    <dgm:cxn modelId="{9EE4D42D-0C50-4F47-9315-E9E01182A114}" type="presParOf" srcId="{2F7DB555-22FA-4A40-BDAC-8B6BFA87DCC6}" destId="{F4CF67F9-1E26-4E6A-859C-E7606CDEC8BE}" srcOrd="1" destOrd="0" presId="urn:microsoft.com/office/officeart/2005/8/layout/pList2#1"/>
    <dgm:cxn modelId="{B969E71E-06EA-40EC-A220-D8DA8F1E6145}" type="presParOf" srcId="{2F7DB555-22FA-4A40-BDAC-8B6BFA87DCC6}" destId="{34D8C33A-6615-45BE-9CAB-0E3C92CE0146}" srcOrd="2" destOrd="0" presId="urn:microsoft.com/office/officeart/2005/8/layout/pList2#1"/>
    <dgm:cxn modelId="{41BF9A96-5883-4668-BC77-845841BEB34B}" type="presParOf" srcId="{6DC59DF4-EF78-4600-86AF-9DB5BE1969A6}" destId="{4E0F21C8-45C2-4E2B-BF45-0C401A24C588}" srcOrd="3" destOrd="0" presId="urn:microsoft.com/office/officeart/2005/8/layout/pList2#1"/>
    <dgm:cxn modelId="{67A2CC34-0B52-4ED4-A1A7-4EDE0C24AAC0}" type="presParOf" srcId="{6DC59DF4-EF78-4600-86AF-9DB5BE1969A6}" destId="{6A3AB180-55C1-4F57-8907-26E7F802F9C5}" srcOrd="4" destOrd="0" presId="urn:microsoft.com/office/officeart/2005/8/layout/pList2#1"/>
    <dgm:cxn modelId="{2F9094FF-C6E0-4192-874F-98CCFB58DCD7}" type="presParOf" srcId="{6A3AB180-55C1-4F57-8907-26E7F802F9C5}" destId="{ACF7CE3A-57D4-4F48-9E7B-80BF4F17191F}" srcOrd="0" destOrd="0" presId="urn:microsoft.com/office/officeart/2005/8/layout/pList2#1"/>
    <dgm:cxn modelId="{5C31C75A-C8F5-4A3E-951B-C340E70D105D}" type="presParOf" srcId="{6A3AB180-55C1-4F57-8907-26E7F802F9C5}" destId="{A25DD50A-FD45-4AB4-BB9B-846F1F0FEF3A}" srcOrd="1" destOrd="0" presId="urn:microsoft.com/office/officeart/2005/8/layout/pList2#1"/>
    <dgm:cxn modelId="{F65BCD4A-3A93-456B-864D-DFEFB6882785}" type="presParOf" srcId="{6A3AB180-55C1-4F57-8907-26E7F802F9C5}" destId="{650F7A33-91A8-4FDC-86A9-52A7F62CC262}" srcOrd="2" destOrd="0" presId="urn:microsoft.com/office/officeart/2005/8/layout/pList2#1"/>
    <dgm:cxn modelId="{355D81C0-CAD1-4421-A6D8-D239FACC67AF}" type="presParOf" srcId="{6DC59DF4-EF78-4600-86AF-9DB5BE1969A6}" destId="{6F63F81A-135E-43DC-B179-59B74A460381}" srcOrd="5" destOrd="0" presId="urn:microsoft.com/office/officeart/2005/8/layout/pList2#1"/>
    <dgm:cxn modelId="{92D55083-6A68-40E6-99A5-31B7F35F2879}" type="presParOf" srcId="{6DC59DF4-EF78-4600-86AF-9DB5BE1969A6}" destId="{C266C995-2C40-470D-A609-D497A082FFBB}" srcOrd="6" destOrd="0" presId="urn:microsoft.com/office/officeart/2005/8/layout/pList2#1"/>
    <dgm:cxn modelId="{8137639A-45DC-44CC-B8DD-1BA698705416}" type="presParOf" srcId="{C266C995-2C40-470D-A609-D497A082FFBB}" destId="{61631289-9812-41CB-A79F-371ABE60634A}" srcOrd="0" destOrd="0" presId="urn:microsoft.com/office/officeart/2005/8/layout/pList2#1"/>
    <dgm:cxn modelId="{0ABA70D6-1AFD-4E3C-9636-AAAC3C57F39F}" type="presParOf" srcId="{C266C995-2C40-470D-A609-D497A082FFBB}" destId="{202956DC-A047-4F75-A3C5-E8CCDF97D3B5}" srcOrd="1" destOrd="0" presId="urn:microsoft.com/office/officeart/2005/8/layout/pList2#1"/>
    <dgm:cxn modelId="{EB83F942-9262-4F8E-9CA1-BFEC85B0AFC4}" type="presParOf" srcId="{C266C995-2C40-470D-A609-D497A082FFBB}" destId="{B6A3AA38-82E3-4410-A7EF-BD1690391318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38BFC1-A524-49B5-AD01-729E4706DDE2}">
      <dsp:nvSpPr>
        <dsp:cNvPr id="0" name=""/>
        <dsp:cNvSpPr/>
      </dsp:nvSpPr>
      <dsp:spPr>
        <a:xfrm>
          <a:off x="0" y="0"/>
          <a:ext cx="8229600" cy="213955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98B3AB-1BB9-419A-B85D-C8CED2763647}">
      <dsp:nvSpPr>
        <dsp:cNvPr id="0" name=""/>
        <dsp:cNvSpPr/>
      </dsp:nvSpPr>
      <dsp:spPr>
        <a:xfrm>
          <a:off x="249154" y="285273"/>
          <a:ext cx="1797974" cy="156900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190056-5272-460F-A316-1E39CEB814C0}">
      <dsp:nvSpPr>
        <dsp:cNvPr id="0" name=""/>
        <dsp:cNvSpPr/>
      </dsp:nvSpPr>
      <dsp:spPr>
        <a:xfrm rot="10800000">
          <a:off x="249154" y="2139553"/>
          <a:ext cx="1797974" cy="261500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Part A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Hospital Insurance</a:t>
          </a:r>
          <a:endParaRPr lang="en-US" sz="2000" b="1" kern="1200" dirty="0"/>
        </a:p>
      </dsp:txBody>
      <dsp:txXfrm rot="10800000">
        <a:off x="304448" y="2139553"/>
        <a:ext cx="1687386" cy="2559715"/>
      </dsp:txXfrm>
    </dsp:sp>
    <dsp:sp modelId="{34D8C33A-6615-45BE-9CAB-0E3C92CE0146}">
      <dsp:nvSpPr>
        <dsp:cNvPr id="0" name=""/>
        <dsp:cNvSpPr/>
      </dsp:nvSpPr>
      <dsp:spPr>
        <a:xfrm>
          <a:off x="2226926" y="285273"/>
          <a:ext cx="1797974" cy="156900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B9F90F-833E-4AF6-9D41-FEA07765D9C3}">
      <dsp:nvSpPr>
        <dsp:cNvPr id="0" name=""/>
        <dsp:cNvSpPr/>
      </dsp:nvSpPr>
      <dsp:spPr>
        <a:xfrm rot="10800000">
          <a:off x="2316825" y="2133591"/>
          <a:ext cx="1797974" cy="261500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Part B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Medical Insurance</a:t>
          </a:r>
          <a:r>
            <a:rPr lang="en-US" sz="1700" kern="1200" dirty="0" smtClean="0"/>
            <a:t>	</a:t>
          </a:r>
          <a:endParaRPr lang="en-US" sz="1700" kern="1200" dirty="0"/>
        </a:p>
      </dsp:txBody>
      <dsp:txXfrm rot="10800000">
        <a:off x="2372119" y="2133591"/>
        <a:ext cx="1687386" cy="2559715"/>
      </dsp:txXfrm>
    </dsp:sp>
    <dsp:sp modelId="{650F7A33-91A8-4FDC-86A9-52A7F62CC262}">
      <dsp:nvSpPr>
        <dsp:cNvPr id="0" name=""/>
        <dsp:cNvSpPr/>
      </dsp:nvSpPr>
      <dsp:spPr>
        <a:xfrm>
          <a:off x="4202720" y="246629"/>
          <a:ext cx="1797974" cy="156900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F7CE3A-57D4-4F48-9E7B-80BF4F17191F}">
      <dsp:nvSpPr>
        <dsp:cNvPr id="0" name=""/>
        <dsp:cNvSpPr/>
      </dsp:nvSpPr>
      <dsp:spPr>
        <a:xfrm rot="10800000">
          <a:off x="4204698" y="2139553"/>
          <a:ext cx="1797974" cy="261500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Part C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Medicare Advantage Plans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Includes Parts  A and B, sometimes Part D</a:t>
          </a:r>
          <a:endParaRPr lang="en-US" sz="1700" kern="1200" dirty="0"/>
        </a:p>
      </dsp:txBody>
      <dsp:txXfrm rot="10800000">
        <a:off x="4259992" y="2139553"/>
        <a:ext cx="1687386" cy="2559715"/>
      </dsp:txXfrm>
    </dsp:sp>
    <dsp:sp modelId="{B6A3AA38-82E3-4410-A7EF-BD1690391318}">
      <dsp:nvSpPr>
        <dsp:cNvPr id="0" name=""/>
        <dsp:cNvSpPr/>
      </dsp:nvSpPr>
      <dsp:spPr>
        <a:xfrm>
          <a:off x="6182470" y="285273"/>
          <a:ext cx="1797974" cy="156900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631289-9812-41CB-A79F-371ABE60634A}">
      <dsp:nvSpPr>
        <dsp:cNvPr id="0" name=""/>
        <dsp:cNvSpPr/>
      </dsp:nvSpPr>
      <dsp:spPr>
        <a:xfrm rot="10800000">
          <a:off x="6182470" y="2139553"/>
          <a:ext cx="1797974" cy="261500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Part D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 Pharmacy Coverage</a:t>
          </a:r>
          <a:endParaRPr lang="en-US" sz="2000" b="1" kern="1200" dirty="0"/>
        </a:p>
      </dsp:txBody>
      <dsp:txXfrm rot="10800000">
        <a:off x="6237764" y="2139553"/>
        <a:ext cx="1687386" cy="25597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E89A4-C237-4B36-925A-ADF7ADF0C880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CD356-0139-40CC-AF0A-E921E030F0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3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417A3-27A8-4BC2-8276-3D7AF6927EB7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9D7FE-3C70-4CCD-9E1C-FE9CA665A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730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2D674-FEF9-4BCE-BBC0-0CFB332222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0456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 - oil and water!</a:t>
            </a:r>
            <a:r>
              <a:rPr lang="en-US" sz="1200" baseline="0" dirty="0" smtClean="0"/>
              <a:t>   Lots of older adults, in particular, confused – think need FFM coverage to avoid tax penalties, e.g.</a:t>
            </a: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-- Opposite scenario–Medicare enrollees cannot purchase FFM coverage; unlawful</a:t>
            </a:r>
            <a:r>
              <a:rPr lang="en-US" sz="1200" baseline="0" dirty="0" smtClean="0"/>
              <a:t> for FFM insurer to sell duplicate coverage, even at full price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9D7FE-3C70-4CCD-9E1C-FE9CA665ACC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806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tx1"/>
                </a:solidFill>
              </a:rPr>
              <a:t>This is somewhat rare – most people qualify for free Part A</a:t>
            </a:r>
            <a:r>
              <a:rPr lang="en-US" baseline="0" dirty="0" smtClean="0">
                <a:solidFill>
                  <a:schemeClr val="tx1"/>
                </a:solidFill>
              </a:rPr>
              <a:t>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 avoid prohibition on duplicate</a:t>
            </a:r>
            <a:r>
              <a:rPr lang="en-US" baseline="0" dirty="0" smtClean="0"/>
              <a:t> coverage to Medicare beneficiaries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- penalties would be when try to enroll later; some scenarios – artist / low income, </a:t>
            </a:r>
            <a:r>
              <a:rPr lang="en-US" baseline="0" dirty="0" err="1" smtClean="0"/>
              <a:t>ocntinue</a:t>
            </a:r>
            <a:r>
              <a:rPr lang="en-US" baseline="0" dirty="0" smtClean="0"/>
              <a:t> to work pay into system, likely to qualify for premium-fee Part A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- would then lost APTCs, and face late enrollment penalties</a:t>
            </a:r>
            <a:endParaRPr lang="en-US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9D7FE-3C70-4CCD-9E1C-FE9CA665ACC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86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baseline="0" dirty="0" smtClean="0"/>
              <a:t> - CMS has some sympathy for these cases – </a:t>
            </a:r>
          </a:p>
          <a:p>
            <a:r>
              <a:rPr lang="en-US" baseline="0" dirty="0" smtClean="0"/>
              <a:t> - limited window for relief – ends March 31, 2017 (check w/ EG)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9D7FE-3C70-4CCD-9E1C-FE9CA665ACC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926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** use examples</a:t>
            </a:r>
            <a:r>
              <a:rPr lang="en-US" baseline="0" dirty="0" smtClean="0"/>
              <a:t> – extremely common – switch from MA MCO to Medicare &amp; MA FFS, think no longer any Rx pharmacy coverage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9D7FE-3C70-4CCD-9E1C-FE9CA665ACC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204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Recall –</a:t>
            </a:r>
            <a:r>
              <a:rPr lang="en-US" baseline="0" dirty="0" smtClean="0"/>
              <a:t> bulk of Medicaid consumers you work with -&gt; expansion or adult category</a:t>
            </a:r>
          </a:p>
          <a:p>
            <a:r>
              <a:rPr lang="en-US" baseline="0" dirty="0" smtClean="0"/>
              <a:t> -- age, income, one other criterion – no Medicare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9D7FE-3C70-4CCD-9E1C-FE9CA665ACC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0372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lower than 138, expansion category – and harder to get 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9D7FE-3C70-4CCD-9E1C-FE9CA665ACC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883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9D7FE-3C70-4CCD-9E1C-FE9CA665ACC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883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short – Medicare is expensive!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 - 20% </a:t>
            </a:r>
            <a:r>
              <a:rPr lang="en-US" baseline="0" dirty="0" err="1" smtClean="0"/>
              <a:t>costsharing</a:t>
            </a:r>
            <a:r>
              <a:rPr lang="en-US" baseline="0" dirty="0" smtClean="0"/>
              <a:t> can be huge for clients who need to see doctors/specialists, have tests done, et cet. </a:t>
            </a:r>
            <a:endParaRPr lang="en-US" dirty="0" smtClean="0"/>
          </a:p>
          <a:p>
            <a:r>
              <a:rPr lang="en-US" dirty="0" smtClean="0"/>
              <a:t>*Part A – these costs for</a:t>
            </a:r>
            <a:r>
              <a:rPr lang="en-US" baseline="0" dirty="0" smtClean="0"/>
              <a:t> hospital stays / different rules for NH  -- “benefit period” runs 60 days post-discharge</a:t>
            </a:r>
            <a:endParaRPr lang="en-US" dirty="0" smtClean="0"/>
          </a:p>
          <a:p>
            <a:r>
              <a:rPr lang="en-US" dirty="0" smtClean="0"/>
              <a:t>*Part B premiums higher for </a:t>
            </a:r>
            <a:r>
              <a:rPr lang="en-US" dirty="0" err="1" smtClean="0"/>
              <a:t>ind’ls</a:t>
            </a:r>
            <a:r>
              <a:rPr lang="en-US" baseline="0" dirty="0" smtClean="0"/>
              <a:t> over $85,000 /year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9D7FE-3C70-4CCD-9E1C-FE9CA665ACC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4642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APPRISE has funding to help do MSP and LIS outreach and enrollments; they might refer people to an Application Center…</a:t>
            </a: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3391" indent="-27438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097525" indent="-2195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36535" indent="-2195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75545" indent="-2195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14555" indent="-2195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53566" indent="-2195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292575" indent="-2195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31586" indent="-2195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CA7ADF-7297-476C-817D-802305A9EA8C}" type="slidenum">
              <a:rPr lang="en-US" altLang="en-US"/>
              <a:pPr eaLnBrk="1" hangingPunct="1">
                <a:spcBef>
                  <a:spcPct val="0"/>
                </a:spcBef>
              </a:pPr>
              <a:t>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Medicare in 3 parts – overview / transitions / affording it</a:t>
            </a:r>
          </a:p>
          <a:p>
            <a:r>
              <a:rPr lang="en-US" dirty="0" smtClean="0"/>
              <a:t>Poll audience</a:t>
            </a:r>
            <a:r>
              <a:rPr lang="en-US" baseline="0" dirty="0" smtClean="0"/>
              <a:t> – how many do assist patients </a:t>
            </a:r>
            <a:r>
              <a:rPr lang="en-US" baseline="0" dirty="0" err="1" smtClean="0"/>
              <a:t>medicaid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elig</a:t>
            </a:r>
            <a:r>
              <a:rPr lang="en-US" baseline="0" dirty="0" smtClean="0"/>
              <a:t> &amp; enrollment?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9D7FE-3C70-4CCD-9E1C-FE9CA665ACC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297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two</a:t>
            </a:r>
            <a:r>
              <a:rPr lang="en-US" baseline="0" dirty="0" smtClean="0"/>
              <a:t> – extremely common</a:t>
            </a:r>
          </a:p>
          <a:p>
            <a:r>
              <a:rPr lang="en-US" baseline="0" dirty="0" smtClean="0"/>
              <a:t>Last bullet (2 avenues) – much less common / ALS especially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*</a:t>
            </a:r>
            <a:r>
              <a:rPr lang="en-US" sz="2700" dirty="0" smtClean="0"/>
              <a:t>Amyotrophic Lateral Sclerosis (</a:t>
            </a:r>
            <a:r>
              <a:rPr lang="en-US" altLang="en-US" sz="2700" dirty="0" smtClean="0">
                <a:cs typeface="Arial" panose="020B0604020202020204" pitchFamily="34" charset="0"/>
              </a:rPr>
              <a:t>ALS) alone</a:t>
            </a:r>
            <a:r>
              <a:rPr lang="en-US" altLang="en-US" sz="2700" baseline="0" dirty="0" smtClean="0">
                <a:cs typeface="Arial" panose="020B0604020202020204" pitchFamily="34" charset="0"/>
              </a:rPr>
              <a:t> not enough / tied to SSD </a:t>
            </a:r>
            <a:r>
              <a:rPr lang="en-US" altLang="en-US" sz="2700" baseline="0" dirty="0" err="1" smtClean="0">
                <a:cs typeface="Arial" panose="020B0604020202020204" pitchFamily="34" charset="0"/>
              </a:rPr>
              <a:t>reciept</a:t>
            </a:r>
            <a:r>
              <a:rPr lang="en-US" altLang="en-US" sz="2700" baseline="0" dirty="0" smtClean="0">
                <a:cs typeface="Arial" panose="020B0604020202020204" pitchFamily="34" charset="0"/>
              </a:rPr>
              <a:t>, no waiting period</a:t>
            </a:r>
            <a:endParaRPr lang="en-US" altLang="en-US" sz="2700" dirty="0" smtClean="0"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9D7FE-3C70-4CCD-9E1C-FE9CA665AC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97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 descr="Graphic information included in the speaker's notes."/>
          <p:cNvSpPr>
            <a:spLocks noGrp="1" noRot="1" noChangeAspect="1"/>
          </p:cNvSpPr>
          <p:nvPr>
            <p:ph type="sldImg"/>
          </p:nvPr>
        </p:nvSpPr>
        <p:spPr>
          <a:xfrm>
            <a:off x="571500" y="852488"/>
            <a:ext cx="46466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5792"/>
            <a:ext cx="5486400" cy="3778685"/>
          </a:xfrm>
        </p:spPr>
        <p:txBody>
          <a:bodyPr>
            <a:normAutofit/>
          </a:bodyPr>
          <a:lstStyle/>
          <a:p>
            <a:pPr>
              <a:spcBef>
                <a:spcPts val="569"/>
              </a:spcBef>
              <a:defRPr/>
            </a:pPr>
            <a:r>
              <a:rPr lang="en-US" dirty="0"/>
              <a:t>Medicare covers many types of services, and you have options for how you </a:t>
            </a:r>
            <a:r>
              <a:rPr lang="en-US" dirty="0" smtClean="0"/>
              <a:t>get </a:t>
            </a:r>
            <a:r>
              <a:rPr lang="en-US" dirty="0"/>
              <a:t>your Medicare coverage. Medicare has </a:t>
            </a:r>
            <a:r>
              <a:rPr lang="en-US" dirty="0" smtClean="0"/>
              <a:t>4 </a:t>
            </a:r>
            <a:r>
              <a:rPr lang="en-US" dirty="0"/>
              <a:t>parts:</a:t>
            </a:r>
          </a:p>
          <a:p>
            <a:pPr marL="160619" indent="-160619">
              <a:spcBef>
                <a:spcPts val="569"/>
              </a:spcBef>
              <a:buFont typeface="Wingdings" pitchFamily="2" charset="2"/>
              <a:buChar char="§"/>
              <a:defRPr/>
            </a:pPr>
            <a:r>
              <a:rPr lang="en-US" b="1" dirty="0"/>
              <a:t>Part A (Hospital Insurance) </a:t>
            </a:r>
            <a:r>
              <a:rPr lang="en-US" dirty="0"/>
              <a:t>helps pay for inpatient hospital stays, skilled nursing </a:t>
            </a:r>
            <a:r>
              <a:rPr lang="en-US" dirty="0" smtClean="0"/>
              <a:t>facility care</a:t>
            </a:r>
            <a:r>
              <a:rPr lang="en-US" dirty="0"/>
              <a:t>, home health care, and hospice care. </a:t>
            </a:r>
          </a:p>
          <a:p>
            <a:pPr marL="160619" indent="-160619">
              <a:spcBef>
                <a:spcPts val="569"/>
              </a:spcBef>
              <a:buFont typeface="Wingdings" pitchFamily="2" charset="2"/>
              <a:buChar char="§"/>
              <a:defRPr/>
            </a:pPr>
            <a:r>
              <a:rPr lang="en-US" b="1" dirty="0"/>
              <a:t>Part B</a:t>
            </a:r>
            <a:r>
              <a:rPr lang="en-US" dirty="0"/>
              <a:t> </a:t>
            </a:r>
            <a:r>
              <a:rPr lang="en-US" b="1" dirty="0"/>
              <a:t>(Medical Insurance) </a:t>
            </a:r>
            <a:r>
              <a:rPr lang="en-US" dirty="0"/>
              <a:t>helps cover </a:t>
            </a:r>
            <a:r>
              <a:rPr lang="en-US" dirty="0" smtClean="0"/>
              <a:t>medically necessary </a:t>
            </a:r>
            <a:r>
              <a:rPr lang="en-US" dirty="0"/>
              <a:t>services like doctor visits and outpatient care. Part B also covers </a:t>
            </a:r>
            <a:r>
              <a:rPr lang="en-US" dirty="0" smtClean="0"/>
              <a:t>many </a:t>
            </a:r>
            <a:r>
              <a:rPr lang="en-US" dirty="0"/>
              <a:t>preventive services </a:t>
            </a:r>
            <a:r>
              <a:rPr lang="en-US" dirty="0" smtClean="0"/>
              <a:t>(including </a:t>
            </a:r>
            <a:r>
              <a:rPr lang="en-US" dirty="0"/>
              <a:t>screening tests and </a:t>
            </a:r>
            <a:r>
              <a:rPr lang="en-US" dirty="0" smtClean="0"/>
              <a:t>shots), </a:t>
            </a:r>
            <a:r>
              <a:rPr lang="en-US" dirty="0"/>
              <a:t>diagnostic tests, some therapies, and durable medical equipment like wheelchairs and walkers</a:t>
            </a:r>
            <a:r>
              <a:rPr lang="en-US" dirty="0" smtClean="0"/>
              <a:t>. Together, Part A and Part B are also</a:t>
            </a:r>
            <a:r>
              <a:rPr lang="en-US" baseline="0" dirty="0" smtClean="0"/>
              <a:t> referred to as “Original Medicare.”</a:t>
            </a:r>
            <a:endParaRPr lang="en-US" dirty="0"/>
          </a:p>
          <a:p>
            <a:pPr marL="160619" indent="-160619">
              <a:spcBef>
                <a:spcPts val="569"/>
              </a:spcBef>
              <a:buFont typeface="Wingdings" pitchFamily="2" charset="2"/>
              <a:buChar char="§"/>
              <a:defRPr/>
            </a:pPr>
            <a:r>
              <a:rPr lang="en-US" b="1" dirty="0"/>
              <a:t>Part C (Medicare </a:t>
            </a:r>
            <a:r>
              <a:rPr lang="en-US" b="1" dirty="0" smtClean="0"/>
              <a:t>Advantage [MA]) </a:t>
            </a:r>
            <a:r>
              <a:rPr lang="en-US" dirty="0"/>
              <a:t>is another way to get your Medicare benefits. It combines Parts A and B, and sometimes Part D (prescription drug coverage). </a:t>
            </a:r>
            <a:r>
              <a:rPr lang="en-US" dirty="0" smtClean="0"/>
              <a:t>MA Plans are </a:t>
            </a:r>
            <a:r>
              <a:rPr lang="en-US" dirty="0"/>
              <a:t>managed by private insurance companies approved by Medicare. These plans must cover </a:t>
            </a:r>
            <a:r>
              <a:rPr lang="en-US" dirty="0" smtClean="0"/>
              <a:t>medically necessary </a:t>
            </a:r>
            <a:r>
              <a:rPr lang="en-US" dirty="0"/>
              <a:t>services. However, plans can charge different copayments, coinsurance, or deductibles for these services than Original Medicare.</a:t>
            </a:r>
          </a:p>
          <a:p>
            <a:pPr marL="160619" indent="-160619">
              <a:spcBef>
                <a:spcPts val="569"/>
              </a:spcBef>
              <a:buFont typeface="Wingdings" pitchFamily="2" charset="2"/>
              <a:buChar char="§"/>
              <a:defRPr/>
            </a:pPr>
            <a:r>
              <a:rPr lang="en-US" b="1" dirty="0"/>
              <a:t>Part D (Medicare Prescription Drug Coverage) </a:t>
            </a:r>
            <a:r>
              <a:rPr lang="en-US" dirty="0"/>
              <a:t>helps pay for outpatient prescription </a:t>
            </a:r>
            <a:r>
              <a:rPr lang="en-US" dirty="0" smtClean="0"/>
              <a:t>drugs. Part D </a:t>
            </a:r>
            <a:r>
              <a:rPr lang="en-US" dirty="0" smtClean="0">
                <a:solidFill>
                  <a:schemeClr val="dk1"/>
                </a:solidFill>
              </a:rPr>
              <a:t>may </a:t>
            </a:r>
            <a:r>
              <a:rPr lang="en-US" dirty="0">
                <a:solidFill>
                  <a:schemeClr val="dk1"/>
                </a:solidFill>
              </a:rPr>
              <a:t>help lower your prescription drug costs and protect </a:t>
            </a:r>
            <a:r>
              <a:rPr lang="en-US" dirty="0" smtClean="0">
                <a:solidFill>
                  <a:schemeClr val="dk1"/>
                </a:solidFill>
              </a:rPr>
              <a:t>you against </a:t>
            </a:r>
            <a:r>
              <a:rPr lang="en-US" dirty="0">
                <a:solidFill>
                  <a:schemeClr val="dk1"/>
                </a:solidFill>
              </a:rPr>
              <a:t>higher costs in the future.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BC668-EF9E-4008-A594-DB84396FB3E9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322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Penalties: Part B = 10%</a:t>
            </a:r>
            <a:r>
              <a:rPr lang="en-US" baseline="0" dirty="0" smtClean="0"/>
              <a:t> increase per year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9D7FE-3C70-4CCD-9E1C-FE9CA665AC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069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How’s it work?  What’s the delivery mechanism?</a:t>
            </a:r>
            <a:r>
              <a:rPr lang="en-US" baseline="0" dirty="0" smtClean="0"/>
              <a:t>   - aka: FFS or MCO</a:t>
            </a:r>
            <a:endParaRPr lang="en-US" dirty="0" smtClean="0"/>
          </a:p>
          <a:p>
            <a:r>
              <a:rPr lang="en-US" dirty="0" smtClean="0"/>
              <a:t>Among dual-eligibles</a:t>
            </a:r>
            <a:r>
              <a:rPr lang="en-US" baseline="0" dirty="0" smtClean="0"/>
              <a:t> – about 2/3 in Original, 1/3 in Med </a:t>
            </a:r>
            <a:r>
              <a:rPr lang="en-US" baseline="0" dirty="0" err="1" smtClean="0"/>
              <a:t>Adv</a:t>
            </a:r>
            <a:r>
              <a:rPr lang="en-US" baseline="0" dirty="0" smtClean="0"/>
              <a:t> (as of 2014?) </a:t>
            </a:r>
          </a:p>
          <a:p>
            <a:r>
              <a:rPr lang="en-US" baseline="0" dirty="0" smtClean="0"/>
              <a:t> with Part D: various </a:t>
            </a:r>
            <a:r>
              <a:rPr lang="en-US" baseline="0" dirty="0" err="1" smtClean="0"/>
              <a:t>teirs</a:t>
            </a:r>
            <a:r>
              <a:rPr lang="en-US" baseline="0" dirty="0" smtClean="0"/>
              <a:t> and formularies, huge differences in pricing (use tool on Medicare website to choose a plan)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9D7FE-3C70-4CCD-9E1C-FE9CA665AC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370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r>
              <a:rPr lang="en-US" baseline="0" dirty="0" smtClean="0"/>
              <a:t>ed </a:t>
            </a:r>
            <a:r>
              <a:rPr lang="en-US" baseline="0" dirty="0" err="1" smtClean="0"/>
              <a:t>Adv</a:t>
            </a:r>
            <a:r>
              <a:rPr lang="en-US" baseline="0" dirty="0" smtClean="0"/>
              <a:t> plans can offer extra goodies – also help w/ </a:t>
            </a:r>
            <a:r>
              <a:rPr lang="en-US" baseline="0" dirty="0" err="1" smtClean="0"/>
              <a:t>costsharing</a:t>
            </a:r>
            <a:endParaRPr lang="en-US" baseline="0" dirty="0" smtClean="0"/>
          </a:p>
          <a:p>
            <a:r>
              <a:rPr lang="en-US" baseline="0" dirty="0" smtClean="0"/>
              <a:t> - instead of 20% co-insurance (after doc visit), might have a monthly premium and set copay.  </a:t>
            </a:r>
          </a:p>
          <a:p>
            <a:r>
              <a:rPr lang="en-US" baseline="0" dirty="0" smtClean="0"/>
              <a:t>But -- trade-offs – fewer doctors, also at mercy of HMO for prior </a:t>
            </a:r>
            <a:r>
              <a:rPr lang="en-US" baseline="0" dirty="0" err="1" smtClean="0"/>
              <a:t>auth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9D7FE-3C70-4CCD-9E1C-FE9CA665AC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616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great public vs private debate – this one a bit like Marketplace or exchange / public monies flow through private plans</a:t>
            </a:r>
          </a:p>
          <a:p>
            <a:r>
              <a:rPr lang="en-US" baseline="0" dirty="0" smtClean="0"/>
              <a:t> - created by Pres GW Bush, went into effect 2006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9D7FE-3C70-4CCD-9E1C-FE9CA665ACC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84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slide 7 –</a:t>
            </a:r>
            <a:r>
              <a:rPr lang="en-US" baseline="0" dirty="0" smtClean="0"/>
              <a:t> if stick with original + PDP, most consumers also want </a:t>
            </a:r>
            <a:r>
              <a:rPr lang="en-US" baseline="0" dirty="0" err="1" smtClean="0"/>
              <a:t>medigap</a:t>
            </a:r>
            <a:r>
              <a:rPr lang="en-US" baseline="0" dirty="0" smtClean="0"/>
              <a:t> / supplemental to wraparound Medicare A &amp; 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9D7FE-3C70-4CCD-9E1C-FE9CA665ACC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745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Straight Connector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D86A0-CB5C-4FEC-81C6-A278E10C6D4F}" type="datetime1">
              <a:rPr lang="en-US" smtClean="0"/>
              <a:t>2/16/2017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7C3AAEE-7A36-4F2D-8353-26520E3DF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125F8-C2EA-40DB-AB70-65016C27A192}" type="datetime1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6B1F2-E0A1-464D-B182-F74FEB6724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Straight Connector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Oval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C1A88-9673-4B42-AE20-BC0C89BF3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82E08-4A0C-4412-B9DD-FC876CA33BCE}" type="datetime1">
              <a:rPr lang="en-US" smtClean="0"/>
              <a:t>2/16/2017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28784-3EA3-41C6-9B23-6627F4BF8F12}" type="datetime1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8077E-DAC4-4FD2-A0F2-AB435095C9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Oval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1D581-98BF-4F03-856E-223E61D4093A}" type="datetime1">
              <a:rPr lang="en-US" smtClean="0"/>
              <a:t>2/16/2017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E473FA0-7159-4E65-915F-2788BC7C59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81E62-1AC7-4B3C-A9DF-DA16E40E2306}" type="datetime1">
              <a:rPr lang="en-US" smtClean="0"/>
              <a:t>2/16/2017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1FF58-D6D6-40DA-8366-67AC034D91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ectangle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Straight Connector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Oval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2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7E734-9C65-4CCD-BF30-CD8769F59ACB}" type="datetime1">
              <a:rPr lang="en-US" smtClean="0"/>
              <a:t>2/16/2017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5102E325-DF75-41BB-B939-5CCBCF67FC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2CD20-6F0A-4BB2-98E7-68C4A48E1F93}" type="datetime1">
              <a:rPr lang="en-US" smtClean="0"/>
              <a:t>2/16/2017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E65AA-4E0F-4C30-8ECA-730E2A9B4E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B3FC3-A488-4200-9E27-8C09A4AFEC86}" type="datetime1">
              <a:rPr lang="en-US" smtClean="0"/>
              <a:t>2/16/2017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D3B6D73-3D2E-49AD-9FB9-BE30FF49E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17974A0-A899-43C3-9278-5B6795F0E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3C42B-E5F7-47F3-A466-EB3D902F7F2C}" type="datetime1">
              <a:rPr lang="en-US" smtClean="0"/>
              <a:t>2/16/2017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ACEF0-BF73-46B4-930C-FD96B71DE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49660-D691-4AAB-89C9-11E6BC13C450}" type="datetime1">
              <a:rPr lang="en-US" smtClean="0"/>
              <a:t>2/16/2017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0C19E624-C46F-4D37-B606-1D514C9CF027}" type="datetime1">
              <a:rPr lang="en-US" smtClean="0"/>
              <a:t>2/16/2017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9B32B9-A41C-4641-940B-6D87D11315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1" fontAlgn="base" hangingPunct="1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dicare.gov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care.gov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care.gov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icare.gov/pubs/pdf/10050-Medicare-and-You.pdf" TargetMode="External"/><Relationship Id="rId7" Type="http://schemas.openxmlformats.org/officeDocument/2006/relationships/hyperlink" Target="mailto:Kfisher@phlp.org" TargetMode="External"/><Relationship Id="rId2" Type="http://schemas.openxmlformats.org/officeDocument/2006/relationships/hyperlink" Target="http://www.irs.gov/uac/Affordable-Care-Act-Tax-Provision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hlp.org/wp-content/uploads/2015/02/Eligibility-Manual-2015.pdf" TargetMode="External"/><Relationship Id="rId5" Type="http://schemas.openxmlformats.org/officeDocument/2006/relationships/hyperlink" Target="http://www.phlp.org/home-page/resources/medicare/medicare-all" TargetMode="External"/><Relationship Id="rId4" Type="http://schemas.openxmlformats.org/officeDocument/2006/relationships/hyperlink" Target="https://www.medicarerights.org/PartB-Enrollment-Toolkit/Equitable-Relief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care.gov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000" cap="none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06659" y="304800"/>
            <a:ext cx="8382000" cy="15240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4000" dirty="0" smtClean="0"/>
              <a:t>Medicare 101</a:t>
            </a:r>
            <a:br>
              <a:rPr lang="en-US" sz="4000" dirty="0" smtClean="0"/>
            </a:br>
            <a:r>
              <a:rPr lang="en-US" sz="2600" dirty="0" smtClean="0"/>
              <a:t>Marketplace &amp; Medicaid Transitions</a:t>
            </a:r>
          </a:p>
        </p:txBody>
      </p:sp>
      <p:pic>
        <p:nvPicPr>
          <p:cNvPr id="13315" name="Picture 4" descr="phlp_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6458" y="2667000"/>
            <a:ext cx="3759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553200" y="4917440"/>
            <a:ext cx="213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Janice Meinert</a:t>
            </a:r>
          </a:p>
          <a:p>
            <a:r>
              <a:rPr lang="en-US" dirty="0" smtClean="0"/>
              <a:t>Kyle Fisher</a:t>
            </a:r>
          </a:p>
          <a:p>
            <a:r>
              <a:rPr lang="en-US" dirty="0" smtClean="0"/>
              <a:t>kfisher@phlp.org</a:t>
            </a:r>
          </a:p>
          <a:p>
            <a:endParaRPr lang="en-US" sz="800" dirty="0" smtClean="0"/>
          </a:p>
          <a:p>
            <a:r>
              <a:rPr lang="en-US" dirty="0" smtClean="0"/>
              <a:t>Feb/March 2017</a:t>
            </a:r>
          </a:p>
        </p:txBody>
      </p:sp>
    </p:spTree>
    <p:extLst>
      <p:ext uri="{BB962C8B-B14F-4D97-AF65-F5344CB8AC3E}">
        <p14:creationId xmlns:p14="http://schemas.microsoft.com/office/powerpoint/2010/main" val="252627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609600"/>
          </a:xfrm>
        </p:spPr>
        <p:txBody>
          <a:bodyPr>
            <a:noAutofit/>
          </a:bodyPr>
          <a:lstStyle/>
          <a:p>
            <a:r>
              <a:rPr lang="en-US" sz="3000" dirty="0" smtClean="0"/>
              <a:t>Enrollment - Parts C &amp; D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4582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Enroll directly with the plan or through Medicare </a:t>
            </a:r>
          </a:p>
          <a:p>
            <a:pPr lvl="1"/>
            <a:r>
              <a:rPr lang="en-US" dirty="0" smtClean="0"/>
              <a:t>(1-800-633-4227; </a:t>
            </a:r>
            <a:r>
              <a:rPr lang="en-US" dirty="0" smtClean="0">
                <a:hlinkClick r:id="rId2"/>
              </a:rPr>
              <a:t>www.medicare.gov</a:t>
            </a:r>
            <a:r>
              <a:rPr lang="en-US" dirty="0" smtClean="0"/>
              <a:t>)</a:t>
            </a:r>
          </a:p>
          <a:p>
            <a:endParaRPr lang="en-US" sz="1600" dirty="0"/>
          </a:p>
          <a:p>
            <a:r>
              <a:rPr lang="en-US" dirty="0" smtClean="0"/>
              <a:t>Individuals can change their Part C and Part D plan once a year</a:t>
            </a:r>
          </a:p>
          <a:p>
            <a:pPr lvl="1"/>
            <a:r>
              <a:rPr lang="en-US" dirty="0" smtClean="0"/>
              <a:t>Annual Enrollment Period: October 15-December 7</a:t>
            </a:r>
          </a:p>
          <a:p>
            <a:pPr lvl="1"/>
            <a:r>
              <a:rPr lang="en-US" dirty="0" smtClean="0"/>
              <a:t>Coverage starts January 1</a:t>
            </a:r>
            <a:r>
              <a:rPr lang="en-US" baseline="30000" dirty="0" smtClean="0"/>
              <a:t>st</a:t>
            </a:r>
            <a:endParaRPr lang="en-US" dirty="0" smtClean="0"/>
          </a:p>
          <a:p>
            <a:pPr marL="457200" lvl="1" indent="0">
              <a:buNone/>
            </a:pPr>
            <a:endParaRPr lang="en-US" sz="1600" dirty="0" smtClean="0"/>
          </a:p>
          <a:p>
            <a:r>
              <a:rPr lang="en-US" dirty="0" smtClean="0"/>
              <a:t>Individuals who decline Part D when first eligible may face late enrollment penalties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B308F-DA15-4C6C-8613-9BE5D1A2905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29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err="1" smtClean="0"/>
              <a:t>Medigap</a:t>
            </a:r>
            <a:r>
              <a:rPr lang="en-US" dirty="0" smtClean="0"/>
              <a:t>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86868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Medigap</a:t>
            </a:r>
            <a:r>
              <a:rPr lang="en-US" dirty="0" smtClean="0"/>
              <a:t>” plans are Medicare Supplement Insurance Policies (sold by private companies)</a:t>
            </a:r>
          </a:p>
          <a:p>
            <a:endParaRPr lang="en-US" sz="1000" dirty="0" smtClean="0"/>
          </a:p>
          <a:p>
            <a:r>
              <a:rPr lang="en-US" dirty="0" smtClean="0"/>
              <a:t>Secondary insurance to Original Medicare </a:t>
            </a:r>
          </a:p>
          <a:p>
            <a:endParaRPr lang="en-US" sz="1000" dirty="0" smtClean="0"/>
          </a:p>
          <a:p>
            <a:r>
              <a:rPr lang="en-US" dirty="0" smtClean="0"/>
              <a:t>Plans are standardized; all plans with same letter have same coverage but costs differ by company</a:t>
            </a:r>
          </a:p>
          <a:p>
            <a:pPr lvl="1"/>
            <a:r>
              <a:rPr lang="en-US" dirty="0" smtClean="0"/>
              <a:t>Coverage </a:t>
            </a:r>
            <a:r>
              <a:rPr lang="en-US" dirty="0"/>
              <a:t>for Part A and B deductibles </a:t>
            </a:r>
            <a:r>
              <a:rPr lang="en-US" dirty="0" smtClean="0"/>
              <a:t>and </a:t>
            </a:r>
            <a:r>
              <a:rPr lang="en-US" dirty="0"/>
              <a:t>coinsurance varies by plan type</a:t>
            </a:r>
            <a:endParaRPr lang="en-US" dirty="0" smtClean="0"/>
          </a:p>
          <a:p>
            <a:endParaRPr lang="en-US" sz="1000" dirty="0" smtClean="0"/>
          </a:p>
          <a:p>
            <a:r>
              <a:rPr lang="en-US" dirty="0" smtClean="0"/>
              <a:t>Plan information available on </a:t>
            </a:r>
            <a:r>
              <a:rPr lang="en-US" dirty="0" smtClean="0">
                <a:hlinkClick r:id="rId3"/>
              </a:rPr>
              <a:t>www.medicare.gov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B308F-DA15-4C6C-8613-9BE5D1A2905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443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914400" y="3048000"/>
            <a:ext cx="7239000" cy="1752600"/>
          </a:xfrm>
        </p:spPr>
        <p:txBody>
          <a:bodyPr/>
          <a:lstStyle/>
          <a:p>
            <a:r>
              <a:rPr lang="en-US" sz="2800" dirty="0" smtClean="0"/>
              <a:t>From Marketplace</a:t>
            </a:r>
          </a:p>
          <a:p>
            <a:r>
              <a:rPr lang="en-US" sz="2800" dirty="0" smtClean="0"/>
              <a:t>Or Medicaid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Transitions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C3AAEE-7A36-4F2D-8353-26520E3DF34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4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From Marketplace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17855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Transitioning from Marketplace Coverage to Medicare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 smtClean="0"/>
              <a:t>General Rule: </a:t>
            </a:r>
          </a:p>
          <a:p>
            <a:r>
              <a:rPr lang="en-US" dirty="0" smtClean="0"/>
              <a:t>Marketplace coverage &amp; Medicare </a:t>
            </a:r>
            <a:r>
              <a:rPr lang="en-US" u="sng" dirty="0" smtClean="0"/>
              <a:t>do not mix</a:t>
            </a:r>
          </a:p>
          <a:p>
            <a:endParaRPr lang="en-US" sz="1800" u="sng" dirty="0" smtClean="0"/>
          </a:p>
          <a:p>
            <a:pPr lvl="1"/>
            <a:r>
              <a:rPr lang="en-US" dirty="0" smtClean="0"/>
              <a:t>Lose </a:t>
            </a:r>
            <a:r>
              <a:rPr lang="en-US" dirty="0"/>
              <a:t>all Marketplace subsidies (APTC and CSR) </a:t>
            </a:r>
            <a:r>
              <a:rPr lang="en-US" dirty="0" smtClean="0"/>
              <a:t>when they qualify for Medicare</a:t>
            </a:r>
          </a:p>
          <a:p>
            <a:pPr lvl="1"/>
            <a:r>
              <a:rPr lang="en-US" dirty="0" smtClean="0"/>
              <a:t>Most should cancel their FFM coverage after Medicare begins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Have option to continue FFM coverage at full price</a:t>
            </a:r>
          </a:p>
          <a:p>
            <a:pPr lvl="1"/>
            <a:r>
              <a:rPr lang="en-US" dirty="0" smtClean="0"/>
              <a:t>Marketplace coverage is not a </a:t>
            </a:r>
            <a:r>
              <a:rPr lang="en-US" i="1" dirty="0" smtClean="0"/>
              <a:t>supplement </a:t>
            </a:r>
            <a:r>
              <a:rPr lang="en-US" dirty="0" smtClean="0"/>
              <a:t>to Medicare</a:t>
            </a:r>
          </a:p>
          <a:p>
            <a:pPr lvl="1"/>
            <a:endParaRPr lang="en-US" sz="1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58077E-DAC4-4FD2-A0F2-AB435095C9E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76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From Marketplace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503920" cy="4953000"/>
          </a:xfrm>
        </p:spPr>
        <p:txBody>
          <a:bodyPr/>
          <a:lstStyle/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dirty="0" smtClean="0"/>
              <a:t>Exception: </a:t>
            </a:r>
          </a:p>
          <a:p>
            <a:r>
              <a:rPr lang="en-US" dirty="0" smtClean="0"/>
              <a:t>Individuals who have to pay a </a:t>
            </a:r>
            <a:r>
              <a:rPr lang="en-US" u="sng" dirty="0" smtClean="0"/>
              <a:t>Part A premium</a:t>
            </a:r>
            <a:r>
              <a:rPr lang="en-US" dirty="0" smtClean="0"/>
              <a:t> can instead choose Marketplace coverage </a:t>
            </a:r>
            <a:r>
              <a:rPr lang="en-US" u="sng" dirty="0" smtClean="0"/>
              <a:t>with</a:t>
            </a:r>
            <a:r>
              <a:rPr lang="en-US" dirty="0" smtClean="0"/>
              <a:t> subsidies</a:t>
            </a:r>
          </a:p>
          <a:p>
            <a:pPr lvl="1"/>
            <a:endParaRPr lang="en-US" sz="1400" dirty="0" smtClean="0"/>
          </a:p>
          <a:p>
            <a:pPr lvl="1"/>
            <a:r>
              <a:rPr lang="en-US" dirty="0" smtClean="0"/>
              <a:t>Requires they </a:t>
            </a:r>
            <a:r>
              <a:rPr lang="en-US" dirty="0"/>
              <a:t>not yet be </a:t>
            </a:r>
            <a:r>
              <a:rPr lang="en-US" dirty="0" smtClean="0"/>
              <a:t>enrolled (or </a:t>
            </a:r>
            <a:r>
              <a:rPr lang="en-US" dirty="0" err="1" smtClean="0"/>
              <a:t>disenroll</a:t>
            </a:r>
            <a:r>
              <a:rPr lang="en-US" dirty="0" smtClean="0"/>
              <a:t>) in Medicare </a:t>
            </a:r>
          </a:p>
          <a:p>
            <a:pPr marL="274638" lvl="1" indent="0">
              <a:buNone/>
            </a:pPr>
            <a:endParaRPr lang="en-US" sz="1400" dirty="0" smtClean="0"/>
          </a:p>
          <a:p>
            <a:pPr marL="0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Risks:</a:t>
            </a:r>
          </a:p>
          <a:p>
            <a:pPr lvl="1"/>
            <a:r>
              <a:rPr lang="en-US" dirty="0" smtClean="0"/>
              <a:t>By declining Medicare Part A and Part B, they may face later enrollment penalties &amp; coverage gaps</a:t>
            </a:r>
          </a:p>
          <a:p>
            <a:pPr lvl="1"/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58077E-DAC4-4FD2-A0F2-AB435095C9E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737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From Marketplace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9755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about consumers who declined Medicare because they had Marketplace coverage?</a:t>
            </a:r>
          </a:p>
          <a:p>
            <a:pPr lvl="1"/>
            <a:r>
              <a:rPr lang="en-US" dirty="0" smtClean="0"/>
              <a:t>Do they have really have to wait until July for Part B?  </a:t>
            </a:r>
          </a:p>
          <a:p>
            <a:pPr lvl="1"/>
            <a:r>
              <a:rPr lang="en-US" dirty="0" smtClean="0"/>
              <a:t>And pay a 10% penalty?</a:t>
            </a:r>
          </a:p>
          <a:p>
            <a:endParaRPr lang="en-US" sz="1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Ask SSA for “Equitable Relief”</a:t>
            </a:r>
          </a:p>
          <a:p>
            <a:pPr lvl="1"/>
            <a:r>
              <a:rPr lang="en-US" dirty="0" smtClean="0"/>
              <a:t>In writing, highlight confusion &amp; any misinformation received</a:t>
            </a:r>
          </a:p>
          <a:p>
            <a:pPr lvl="2"/>
            <a:r>
              <a:rPr lang="en-US" dirty="0" smtClean="0"/>
              <a:t>especially if from SSA, Marketplace, or Marketplace insurer</a:t>
            </a:r>
          </a:p>
          <a:p>
            <a:pPr lvl="1"/>
            <a:r>
              <a:rPr lang="en-US" dirty="0"/>
              <a:t>Can refer </a:t>
            </a:r>
            <a:r>
              <a:rPr lang="en-US" dirty="0" smtClean="0"/>
              <a:t>consumers to </a:t>
            </a:r>
            <a:r>
              <a:rPr lang="en-US" dirty="0"/>
              <a:t>APPRISE for </a:t>
            </a:r>
            <a:r>
              <a:rPr lang="en-US" dirty="0" smtClean="0"/>
              <a:t>help; </a:t>
            </a:r>
          </a:p>
          <a:p>
            <a:pPr lvl="1"/>
            <a:r>
              <a:rPr lang="en-US" dirty="0" smtClean="0"/>
              <a:t>3/31/17 deadline</a:t>
            </a:r>
            <a:endParaRPr lang="en-US" dirty="0"/>
          </a:p>
          <a:p>
            <a:pPr lvl="1"/>
            <a:r>
              <a:rPr lang="en-US" dirty="0" smtClean="0"/>
              <a:t>See the </a:t>
            </a:r>
            <a:r>
              <a:rPr lang="en-US" dirty="0"/>
              <a:t>Center for Medicare </a:t>
            </a:r>
            <a:r>
              <a:rPr lang="en-US" dirty="0" smtClean="0"/>
              <a:t>Rights tip sheet 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58077E-DAC4-4FD2-A0F2-AB435095C9E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90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From Medicaid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10235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Transitioning from </a:t>
            </a:r>
            <a:r>
              <a:rPr lang="en-US" dirty="0" smtClean="0"/>
              <a:t>Medicaid to Medicare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dirty="0" smtClean="0"/>
              <a:t>General </a:t>
            </a:r>
            <a:r>
              <a:rPr lang="en-US" dirty="0"/>
              <a:t>Rule: </a:t>
            </a:r>
          </a:p>
          <a:p>
            <a:r>
              <a:rPr lang="en-US" dirty="0" smtClean="0"/>
              <a:t>Medicaid &amp; </a:t>
            </a:r>
            <a:r>
              <a:rPr lang="en-US" dirty="0"/>
              <a:t>Medicare </a:t>
            </a:r>
            <a:r>
              <a:rPr lang="en-US" u="sng" dirty="0" smtClean="0"/>
              <a:t>can mix</a:t>
            </a:r>
          </a:p>
          <a:p>
            <a:r>
              <a:rPr lang="en-US" dirty="0" smtClean="0"/>
              <a:t>Depends on category of Medicaid coverage </a:t>
            </a:r>
          </a:p>
          <a:p>
            <a:endParaRPr lang="en-US" sz="2400" dirty="0" smtClean="0"/>
          </a:p>
          <a:p>
            <a:pPr lvl="1"/>
            <a:r>
              <a:rPr lang="en-US" dirty="0" smtClean="0"/>
              <a:t>Coverage through Medicaid expansion will end when the consumer becomes eligible for Medicare</a:t>
            </a:r>
          </a:p>
          <a:p>
            <a:pPr lvl="1"/>
            <a:r>
              <a:rPr lang="en-US" dirty="0" smtClean="0"/>
              <a:t>To </a:t>
            </a:r>
            <a:r>
              <a:rPr lang="en-US" dirty="0"/>
              <a:t>keep Medicaid once Medicare </a:t>
            </a:r>
            <a:r>
              <a:rPr lang="en-US" dirty="0" smtClean="0"/>
              <a:t>starts, these consumers need to qualify </a:t>
            </a:r>
            <a:r>
              <a:rPr lang="en-US" dirty="0"/>
              <a:t>under </a:t>
            </a:r>
            <a:r>
              <a:rPr lang="en-US" dirty="0" smtClean="0"/>
              <a:t>a different category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58077E-DAC4-4FD2-A0F2-AB435095C9E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350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From Medicaid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97552"/>
          </a:xfrm>
        </p:spPr>
        <p:txBody>
          <a:bodyPr/>
          <a:lstStyle/>
          <a:p>
            <a:r>
              <a:rPr lang="en-US" dirty="0" smtClean="0"/>
              <a:t>Other </a:t>
            </a:r>
            <a:r>
              <a:rPr lang="en-US" dirty="0"/>
              <a:t>Medicaid categories remain </a:t>
            </a:r>
            <a:r>
              <a:rPr lang="en-US" dirty="0" smtClean="0"/>
              <a:t>available though</a:t>
            </a:r>
          </a:p>
          <a:p>
            <a:pPr lvl="1"/>
            <a:r>
              <a:rPr lang="en-US" dirty="0" smtClean="0"/>
              <a:t>Such </a:t>
            </a:r>
            <a:r>
              <a:rPr lang="en-US" dirty="0"/>
              <a:t>as  Healthy Horizons </a:t>
            </a:r>
            <a:r>
              <a:rPr lang="en-US" dirty="0" smtClean="0"/>
              <a:t>and </a:t>
            </a:r>
            <a:r>
              <a:rPr lang="en-US" dirty="0"/>
              <a:t>MAWD</a:t>
            </a:r>
          </a:p>
          <a:p>
            <a:endParaRPr lang="en-US" sz="1400" dirty="0" smtClean="0"/>
          </a:p>
          <a:p>
            <a:r>
              <a:rPr lang="en-US" dirty="0" smtClean="0"/>
              <a:t>“</a:t>
            </a:r>
            <a:r>
              <a:rPr lang="en-US" dirty="0"/>
              <a:t>Dual-eligibles” </a:t>
            </a:r>
            <a:r>
              <a:rPr lang="en-US" dirty="0" smtClean="0"/>
              <a:t>have advantage of:</a:t>
            </a:r>
          </a:p>
          <a:p>
            <a:pPr lvl="1"/>
            <a:r>
              <a:rPr lang="en-US" dirty="0" smtClean="0"/>
              <a:t>Medicaid </a:t>
            </a:r>
            <a:r>
              <a:rPr lang="en-US" dirty="0"/>
              <a:t>benefits </a:t>
            </a:r>
            <a:r>
              <a:rPr lang="en-US" dirty="0" smtClean="0"/>
              <a:t>like dental coverage and transportation</a:t>
            </a:r>
          </a:p>
          <a:p>
            <a:pPr lvl="1"/>
            <a:r>
              <a:rPr lang="en-US" dirty="0" smtClean="0"/>
              <a:t>Medicaid becomes a comprehensive secondary insurance</a:t>
            </a:r>
          </a:p>
          <a:p>
            <a:pPr lvl="1"/>
            <a:r>
              <a:rPr lang="en-US" dirty="0" smtClean="0"/>
              <a:t>Cost-sharing protections: no  deductibles, small copays</a:t>
            </a:r>
            <a:endParaRPr lang="en-US" dirty="0"/>
          </a:p>
          <a:p>
            <a:endParaRPr lang="en-US" sz="1100" dirty="0" smtClean="0"/>
          </a:p>
          <a:p>
            <a:r>
              <a:rPr lang="en-US" dirty="0" smtClean="0"/>
              <a:t>DHS moves dual-eligibles from managed care into Fee-for-Service MA (ACCESS card)</a:t>
            </a:r>
          </a:p>
          <a:p>
            <a:pPr lvl="1"/>
            <a:r>
              <a:rPr lang="en-US" sz="2100" dirty="0" smtClean="0"/>
              <a:t>Until Community HealthChoices is implemented</a:t>
            </a:r>
          </a:p>
          <a:p>
            <a:pPr lvl="1"/>
            <a:r>
              <a:rPr lang="en-US" sz="2100" dirty="0" smtClean="0"/>
              <a:t>Dual-eligibles stay in behavioral health MCOs now</a:t>
            </a:r>
            <a:endParaRPr 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58077E-DAC4-4FD2-A0F2-AB435095C9E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86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Medicaid – Adult Category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Adults age 19-64</a:t>
            </a:r>
          </a:p>
          <a:p>
            <a:r>
              <a:rPr lang="en-US" dirty="0" smtClean="0"/>
              <a:t>Income under 138% FPL</a:t>
            </a:r>
          </a:p>
          <a:p>
            <a:r>
              <a:rPr lang="en-US" dirty="0"/>
              <a:t>Cannot qualify for </a:t>
            </a:r>
            <a:r>
              <a:rPr lang="en-US" b="1" dirty="0"/>
              <a:t>Medi</a:t>
            </a:r>
            <a:r>
              <a:rPr lang="en-US" b="1" u="sng" dirty="0"/>
              <a:t>care</a:t>
            </a:r>
          </a:p>
          <a:p>
            <a:endParaRPr lang="en-US" i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600" dirty="0" smtClean="0"/>
          </a:p>
          <a:p>
            <a:r>
              <a:rPr lang="en-US" dirty="0" smtClean="0"/>
              <a:t>No asset test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58077E-DAC4-4FD2-A0F2-AB435095C9E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694712"/>
              </p:ext>
            </p:extLst>
          </p:nvPr>
        </p:nvGraphicFramePr>
        <p:xfrm>
          <a:off x="762000" y="3352800"/>
          <a:ext cx="77724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508760"/>
                <a:gridCol w="1554480"/>
                <a:gridCol w="1554480"/>
                <a:gridCol w="1554480"/>
              </a:tblGrid>
              <a:tr h="685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Household</a:t>
                      </a:r>
                      <a:r>
                        <a:rPr lang="en-US" baseline="0" dirty="0" smtClean="0"/>
                        <a:t> of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Household</a:t>
                      </a:r>
                      <a:r>
                        <a:rPr lang="en-US" baseline="0" dirty="0" smtClean="0"/>
                        <a:t> of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Household of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Household of 4</a:t>
                      </a:r>
                      <a:endParaRPr lang="en-US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138% FPL  </a:t>
                      </a:r>
                      <a:r>
                        <a:rPr lang="en-US" sz="1400" b="0" baseline="0" dirty="0" smtClean="0"/>
                        <a:t>(2017)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baseline="0" dirty="0" smtClean="0"/>
                        <a:t>Monthly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$1,387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$1,868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$2,349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$2,829</a:t>
                      </a:r>
                      <a:endParaRPr lang="en-US" b="0" dirty="0"/>
                    </a:p>
                  </a:txBody>
                  <a:tcPr anchor="ctr"/>
                </a:tc>
              </a:tr>
              <a:tr h="685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Annually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$16,643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$22,411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$28,180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$33,948</a:t>
                      </a:r>
                      <a:endParaRPr lang="en-US" b="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919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Medicaid – Healthy Horizons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503920" cy="4953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First option for low-income </a:t>
            </a:r>
            <a:r>
              <a:rPr lang="en-US" sz="2400" b="1" dirty="0"/>
              <a:t>Medi</a:t>
            </a:r>
            <a:r>
              <a:rPr lang="en-US" sz="2400" b="1" u="sng" dirty="0"/>
              <a:t>care</a:t>
            </a:r>
            <a:r>
              <a:rPr lang="en-US" sz="2400" b="1" dirty="0"/>
              <a:t> beneficiaries</a:t>
            </a:r>
          </a:p>
          <a:p>
            <a:pPr marL="0" indent="0">
              <a:buNone/>
            </a:pPr>
            <a:r>
              <a:rPr lang="en-US" dirty="0" smtClean="0"/>
              <a:t>Two </a:t>
            </a:r>
            <a:r>
              <a:rPr lang="en-US" dirty="0"/>
              <a:t>ways to qualify: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Age 65+   &lt;or</a:t>
            </a:r>
            <a:r>
              <a:rPr lang="en-US" dirty="0" smtClean="0"/>
              <a:t>&gt;   </a:t>
            </a:r>
            <a:r>
              <a:rPr lang="en-US" dirty="0" smtClean="0">
                <a:solidFill>
                  <a:schemeClr val="accent1"/>
                </a:solidFill>
              </a:rPr>
              <a:t>2.</a:t>
            </a:r>
            <a:r>
              <a:rPr lang="en-US" dirty="0" smtClean="0"/>
              <a:t>  Disability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2200" dirty="0" smtClean="0"/>
              <a:t>Plus disregards!</a:t>
            </a:r>
          </a:p>
          <a:p>
            <a:pPr marL="0" indent="0">
              <a:buNone/>
            </a:pPr>
            <a:r>
              <a:rPr lang="en-US" sz="2200" dirty="0" smtClean="0"/>
              <a:t>Resource Limit:  $2000  (HH of 1)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	     $3000 (HH of 2+)</a:t>
            </a:r>
            <a:r>
              <a:rPr lang="en-US" sz="2400" dirty="0" smtClean="0"/>
              <a:t>		</a:t>
            </a:r>
            <a:r>
              <a:rPr lang="en-US" sz="2000" i="1" dirty="0" smtClean="0"/>
              <a:t>See</a:t>
            </a:r>
            <a:r>
              <a:rPr lang="en-US" sz="2000" dirty="0" smtClean="0"/>
              <a:t> </a:t>
            </a:r>
            <a:r>
              <a:rPr lang="en-US" sz="2000" dirty="0"/>
              <a:t>MAEH Ch. </a:t>
            </a:r>
            <a:r>
              <a:rPr lang="en-US" sz="2000" dirty="0" smtClean="0"/>
              <a:t>319</a:t>
            </a:r>
            <a:endParaRPr lang="en-US" sz="20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58077E-DAC4-4FD2-A0F2-AB435095C9E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915417"/>
              </p:ext>
            </p:extLst>
          </p:nvPr>
        </p:nvGraphicFramePr>
        <p:xfrm>
          <a:off x="914400" y="3276600"/>
          <a:ext cx="7239000" cy="1457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667000"/>
                <a:gridCol w="2514600"/>
              </a:tblGrid>
              <a:tr h="609600">
                <a:tc>
                  <a:txBody>
                    <a:bodyPr/>
                    <a:lstStyle/>
                    <a:p>
                      <a:r>
                        <a:rPr lang="en-US" dirty="0" smtClean="0"/>
                        <a:t>Household</a:t>
                      </a:r>
                      <a:r>
                        <a:rPr lang="en-US" baseline="0" dirty="0" smtClean="0"/>
                        <a:t> 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Monthly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Annual</a:t>
                      </a:r>
                      <a:endParaRPr lang="en-US" dirty="0"/>
                    </a:p>
                  </a:txBody>
                  <a:tcPr/>
                </a:tc>
              </a:tr>
              <a:tr h="424099">
                <a:tc>
                  <a:txBody>
                    <a:bodyPr/>
                    <a:lstStyle/>
                    <a:p>
                      <a:r>
                        <a:rPr lang="en-US" dirty="0" smtClean="0"/>
                        <a:t>HH of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$1,005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$12,060</a:t>
                      </a:r>
                      <a:endParaRPr lang="en-US" dirty="0"/>
                    </a:p>
                  </a:txBody>
                  <a:tcPr anchor="ctr"/>
                </a:tc>
              </a:tr>
              <a:tr h="424099">
                <a:tc>
                  <a:txBody>
                    <a:bodyPr/>
                    <a:lstStyle/>
                    <a:p>
                      <a:r>
                        <a:rPr lang="en-US" dirty="0" smtClean="0"/>
                        <a:t>HH of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$1,354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$16,240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129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Topics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503920" cy="5257800"/>
          </a:xfrm>
        </p:spPr>
        <p:txBody>
          <a:bodyPr/>
          <a:lstStyle/>
          <a:p>
            <a:r>
              <a:rPr lang="en-US" sz="2400" dirty="0" smtClean="0"/>
              <a:t>Medicare Basics</a:t>
            </a:r>
          </a:p>
          <a:p>
            <a:pPr lvl="1"/>
            <a:r>
              <a:rPr lang="en-US" sz="1900" dirty="0" smtClean="0"/>
              <a:t>Eligibility and Enrollment</a:t>
            </a:r>
          </a:p>
          <a:p>
            <a:pPr lvl="1"/>
            <a:r>
              <a:rPr lang="en-US" sz="1900" dirty="0" smtClean="0"/>
              <a:t>Original Medicare vs Medicare Advantage</a:t>
            </a:r>
          </a:p>
          <a:p>
            <a:endParaRPr lang="en-US" sz="1000" dirty="0" smtClean="0"/>
          </a:p>
          <a:p>
            <a:r>
              <a:rPr lang="en-US" sz="2400" dirty="0" smtClean="0"/>
              <a:t>Transitions to Medicare</a:t>
            </a:r>
          </a:p>
          <a:p>
            <a:pPr lvl="1"/>
            <a:r>
              <a:rPr lang="en-US" sz="1900" dirty="0" smtClean="0"/>
              <a:t>From Marketplace Coverage</a:t>
            </a:r>
          </a:p>
          <a:p>
            <a:pPr lvl="1"/>
            <a:r>
              <a:rPr lang="en-US" sz="1900" dirty="0" smtClean="0"/>
              <a:t>From Medicaid</a:t>
            </a:r>
          </a:p>
          <a:p>
            <a:endParaRPr lang="en-US" sz="1000" dirty="0" smtClean="0"/>
          </a:p>
          <a:p>
            <a:r>
              <a:rPr lang="en-US" sz="2400" dirty="0" smtClean="0"/>
              <a:t>Affordability Programs</a:t>
            </a:r>
          </a:p>
          <a:p>
            <a:pPr lvl="1"/>
            <a:r>
              <a:rPr lang="en-US" sz="1900" dirty="0" smtClean="0"/>
              <a:t>Medicare Cost Sharing</a:t>
            </a:r>
          </a:p>
          <a:p>
            <a:pPr lvl="1"/>
            <a:r>
              <a:rPr lang="en-US" sz="1900" dirty="0" smtClean="0"/>
              <a:t>Medicare Savings Program</a:t>
            </a:r>
          </a:p>
          <a:p>
            <a:pPr lvl="1"/>
            <a:r>
              <a:rPr lang="en-US" sz="1900" dirty="0" smtClean="0"/>
              <a:t>Extra Help (Rx)</a:t>
            </a:r>
          </a:p>
          <a:p>
            <a:pPr lvl="1"/>
            <a:endParaRPr lang="en-US" sz="19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58077E-DAC4-4FD2-A0F2-AB435095C9E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23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Medical Assistance for Workers w/ Disabilities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503920" cy="4953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MAWD </a:t>
            </a:r>
            <a:r>
              <a:rPr lang="en-US" sz="2500" dirty="0" smtClean="0"/>
              <a:t>(250% FPL; </a:t>
            </a:r>
            <a:r>
              <a:rPr lang="en-US" sz="2500" dirty="0" smtClean="0"/>
              <a:t>2017)</a:t>
            </a:r>
            <a:endParaRPr lang="en-US" sz="2500" b="1" dirty="0" smtClean="0"/>
          </a:p>
          <a:p>
            <a:r>
              <a:rPr lang="en-US" sz="2400" dirty="0"/>
              <a:t>Age 16-64</a:t>
            </a:r>
          </a:p>
          <a:p>
            <a:r>
              <a:rPr lang="en-US" sz="2400" dirty="0"/>
              <a:t>Requires 5% premium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dirty="0" smtClean="0"/>
              <a:t>Plus income disregards!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Resource Limit:  $10,000  </a:t>
            </a:r>
            <a:r>
              <a:rPr lang="en-US" sz="2400" dirty="0"/>
              <a:t>	</a:t>
            </a:r>
            <a:r>
              <a:rPr lang="en-US" sz="2400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58077E-DAC4-4FD2-A0F2-AB435095C9E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409529"/>
              </p:ext>
            </p:extLst>
          </p:nvPr>
        </p:nvGraphicFramePr>
        <p:xfrm>
          <a:off x="1143000" y="3124200"/>
          <a:ext cx="74676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2371"/>
                <a:gridCol w="2751221"/>
                <a:gridCol w="2594008"/>
              </a:tblGrid>
              <a:tr h="732876">
                <a:tc>
                  <a:txBody>
                    <a:bodyPr/>
                    <a:lstStyle/>
                    <a:p>
                      <a:r>
                        <a:rPr lang="en-US" dirty="0" smtClean="0"/>
                        <a:t>Household</a:t>
                      </a:r>
                      <a:r>
                        <a:rPr lang="en-US" baseline="0" dirty="0" smtClean="0"/>
                        <a:t> 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Monthly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Annual</a:t>
                      </a:r>
                      <a:endParaRPr lang="en-US" dirty="0"/>
                    </a:p>
                  </a:txBody>
                  <a:tcPr/>
                </a:tc>
              </a:tr>
              <a:tr h="509862">
                <a:tc>
                  <a:txBody>
                    <a:bodyPr/>
                    <a:lstStyle/>
                    <a:p>
                      <a:r>
                        <a:rPr lang="en-US" dirty="0" smtClean="0"/>
                        <a:t>HH of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$2,513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$30,150</a:t>
                      </a:r>
                      <a:endParaRPr lang="en-US" dirty="0"/>
                    </a:p>
                  </a:txBody>
                  <a:tcPr anchor="ctr"/>
                </a:tc>
              </a:tr>
              <a:tr h="509862">
                <a:tc>
                  <a:txBody>
                    <a:bodyPr/>
                    <a:lstStyle/>
                    <a:p>
                      <a:r>
                        <a:rPr lang="en-US" dirty="0" smtClean="0"/>
                        <a:t>HH of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$3,383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$40,600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776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914400" y="3048000"/>
            <a:ext cx="7239000" cy="1752600"/>
          </a:xfrm>
        </p:spPr>
        <p:txBody>
          <a:bodyPr/>
          <a:lstStyle/>
          <a:p>
            <a:r>
              <a:rPr lang="en-US" sz="2800" dirty="0" smtClean="0"/>
              <a:t>Medicare Savings Program</a:t>
            </a:r>
          </a:p>
          <a:p>
            <a:r>
              <a:rPr lang="en-US" sz="2800" dirty="0" smtClean="0"/>
              <a:t>&amp; </a:t>
            </a:r>
          </a:p>
          <a:p>
            <a:r>
              <a:rPr lang="en-US" sz="2800" dirty="0" smtClean="0"/>
              <a:t>Low income subsidy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Medicare Cost Sharing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C3AAEE-7A36-4F2D-8353-26520E3DF34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1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Medicare Cost Sharing (</a:t>
            </a:r>
            <a:r>
              <a:rPr lang="en-US" sz="3000" dirty="0" smtClean="0"/>
              <a:t>2017)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503920" cy="4949952"/>
          </a:xfrm>
        </p:spPr>
        <p:txBody>
          <a:bodyPr/>
          <a:lstStyle/>
          <a:p>
            <a:r>
              <a:rPr lang="en-US" dirty="0" smtClean="0"/>
              <a:t>Part A</a:t>
            </a:r>
          </a:p>
          <a:p>
            <a:pPr lvl="1"/>
            <a:r>
              <a:rPr lang="en-US" dirty="0" smtClean="0"/>
              <a:t>Premium = $0 (for most); ≤ $413/month (otherwise)</a:t>
            </a:r>
          </a:p>
          <a:p>
            <a:pPr lvl="1"/>
            <a:r>
              <a:rPr lang="en-US" dirty="0" smtClean="0"/>
              <a:t>Deductible = $1,316/</a:t>
            </a:r>
            <a:r>
              <a:rPr lang="en-US" sz="2000" dirty="0" smtClean="0"/>
              <a:t>benefit period</a:t>
            </a:r>
            <a:r>
              <a:rPr lang="en-US" dirty="0" smtClean="0"/>
              <a:t>	</a:t>
            </a:r>
          </a:p>
          <a:p>
            <a:pPr lvl="1"/>
            <a:r>
              <a:rPr lang="en-US" dirty="0" smtClean="0"/>
              <a:t>Copays=$0/day (1-60) </a:t>
            </a:r>
            <a:r>
              <a:rPr lang="en-US" altLang="en-US" dirty="0" smtClean="0">
                <a:ea typeface="Calibri" pitchFamily="34" charset="0"/>
                <a:cs typeface="Calibri" pitchFamily="34" charset="0"/>
              </a:rPr>
              <a:t>$322/day </a:t>
            </a:r>
            <a:r>
              <a:rPr lang="en-US" altLang="en-US" dirty="0">
                <a:ea typeface="Calibri" pitchFamily="34" charset="0"/>
                <a:cs typeface="Calibri" pitchFamily="34" charset="0"/>
              </a:rPr>
              <a:t>(61-90); $</a:t>
            </a:r>
            <a:r>
              <a:rPr lang="en-US" altLang="en-US" dirty="0" smtClean="0">
                <a:ea typeface="Calibri" pitchFamily="34" charset="0"/>
                <a:cs typeface="Calibri" pitchFamily="34" charset="0"/>
              </a:rPr>
              <a:t>644/day </a:t>
            </a:r>
            <a:r>
              <a:rPr lang="en-US" altLang="en-US" dirty="0">
                <a:ea typeface="Calibri" pitchFamily="34" charset="0"/>
                <a:cs typeface="Calibri" pitchFamily="34" charset="0"/>
              </a:rPr>
              <a:t>(90-150)</a:t>
            </a:r>
            <a:endParaRPr lang="en-US" dirty="0" smtClean="0"/>
          </a:p>
          <a:p>
            <a:endParaRPr lang="en-US" sz="600" dirty="0" smtClean="0"/>
          </a:p>
          <a:p>
            <a:r>
              <a:rPr lang="en-US" dirty="0" smtClean="0"/>
              <a:t>Part B</a:t>
            </a:r>
          </a:p>
          <a:p>
            <a:pPr lvl="1"/>
            <a:r>
              <a:rPr lang="en-US" dirty="0" smtClean="0"/>
              <a:t>Premium = $104.90/month; $134/month </a:t>
            </a:r>
            <a:r>
              <a:rPr lang="en-US" sz="2000" dirty="0" smtClean="0"/>
              <a:t>(new enrollees)</a:t>
            </a:r>
          </a:p>
          <a:p>
            <a:pPr lvl="1"/>
            <a:r>
              <a:rPr lang="en-US" dirty="0" smtClean="0"/>
              <a:t>Deductible = $183/year</a:t>
            </a:r>
          </a:p>
          <a:p>
            <a:pPr lvl="1"/>
            <a:r>
              <a:rPr lang="en-US" dirty="0" smtClean="0"/>
              <a:t>Coinsurance = typically 20%</a:t>
            </a:r>
          </a:p>
          <a:p>
            <a:endParaRPr lang="en-US" sz="600" dirty="0" smtClean="0"/>
          </a:p>
          <a:p>
            <a:r>
              <a:rPr lang="en-US" dirty="0" smtClean="0"/>
              <a:t>Part D</a:t>
            </a:r>
          </a:p>
          <a:p>
            <a:pPr lvl="1"/>
            <a:r>
              <a:rPr lang="en-US" dirty="0"/>
              <a:t>Cost Sharing = varies by plan</a:t>
            </a:r>
          </a:p>
          <a:p>
            <a:pPr lvl="1"/>
            <a:r>
              <a:rPr lang="en-US" dirty="0" smtClean="0"/>
              <a:t>Premium = vary ($18-150/month)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58077E-DAC4-4FD2-A0F2-AB435095C9E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7594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74638"/>
            <a:ext cx="8915400" cy="715962"/>
          </a:xfrm>
        </p:spPr>
        <p:txBody>
          <a:bodyPr>
            <a:normAutofit/>
          </a:bodyPr>
          <a:lstStyle/>
          <a:p>
            <a:r>
              <a:rPr lang="en-US" sz="3000" dirty="0"/>
              <a:t>Affordability Programs</a:t>
            </a:r>
            <a:endParaRPr lang="en-US" sz="3000" dirty="0">
              <a:latin typeface="Arial Black" panose="020B0A040201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81000" y="1524000"/>
            <a:ext cx="8382000" cy="5181600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Arial" panose="020B0604020202020204" pitchFamily="34" charset="0"/>
              </a:rPr>
              <a:t>Medicare Savings Programs (MSP)</a:t>
            </a:r>
          </a:p>
          <a:p>
            <a:pPr lvl="1"/>
            <a:r>
              <a:rPr lang="en-US" dirty="0" smtClean="0">
                <a:cs typeface="Arial" panose="020B0604020202020204" pitchFamily="34" charset="0"/>
              </a:rPr>
              <a:t>Payment of Part B premium </a:t>
            </a:r>
          </a:p>
          <a:p>
            <a:pPr lvl="1"/>
            <a:r>
              <a:rPr lang="en-US" dirty="0" smtClean="0">
                <a:cs typeface="Arial" panose="020B0604020202020204" pitchFamily="34" charset="0"/>
              </a:rPr>
              <a:t>Also known as Medicare “Buy-in” </a:t>
            </a:r>
          </a:p>
          <a:p>
            <a:pPr lvl="1"/>
            <a:r>
              <a:rPr lang="en-US" dirty="0" smtClean="0">
                <a:cs typeface="Arial" panose="020B0604020202020204" pitchFamily="34" charset="0"/>
              </a:rPr>
              <a:t>Administered through Medicaid, local CAOs</a:t>
            </a:r>
          </a:p>
          <a:p>
            <a:pPr lvl="1"/>
            <a:r>
              <a:rPr lang="en-US" dirty="0" smtClean="0">
                <a:cs typeface="Arial" panose="020B0604020202020204" pitchFamily="34" charset="0"/>
              </a:rPr>
              <a:t>For people with lowest incomes (&lt; 100% FPL)</a:t>
            </a:r>
          </a:p>
          <a:p>
            <a:pPr lvl="2"/>
            <a:r>
              <a:rPr lang="en-US" dirty="0" smtClean="0">
                <a:cs typeface="Arial" panose="020B0604020202020204" pitchFamily="34" charset="0"/>
              </a:rPr>
              <a:t>Also covers Medicare Part A and B deductibles and coinsurance</a:t>
            </a:r>
          </a:p>
          <a:p>
            <a:pPr lvl="1"/>
            <a:endParaRPr lang="en-US" sz="1200" dirty="0" smtClean="0">
              <a:cs typeface="Arial" panose="020B0604020202020204" pitchFamily="34" charset="0"/>
            </a:endParaRPr>
          </a:p>
          <a:p>
            <a:r>
              <a:rPr lang="en-US" dirty="0" smtClean="0">
                <a:cs typeface="Arial" panose="020B0604020202020204" pitchFamily="34" charset="0"/>
              </a:rPr>
              <a:t>Income &amp; </a:t>
            </a:r>
            <a:r>
              <a:rPr lang="en-US" dirty="0">
                <a:cs typeface="Arial" panose="020B0604020202020204" pitchFamily="34" charset="0"/>
              </a:rPr>
              <a:t>R</a:t>
            </a:r>
            <a:r>
              <a:rPr lang="en-US" dirty="0" smtClean="0">
                <a:cs typeface="Arial" panose="020B0604020202020204" pitchFamily="34" charset="0"/>
              </a:rPr>
              <a:t>esource limits</a:t>
            </a:r>
          </a:p>
          <a:p>
            <a:pPr lvl="1"/>
            <a:r>
              <a:rPr lang="en-US" dirty="0" smtClean="0">
                <a:cs typeface="Arial" panose="020B0604020202020204" pitchFamily="34" charset="0"/>
              </a:rPr>
              <a:t>Single: 	income &lt; $</a:t>
            </a:r>
            <a:r>
              <a:rPr lang="en-US" dirty="0" smtClean="0">
                <a:cs typeface="Arial" panose="020B0604020202020204" pitchFamily="34" charset="0"/>
              </a:rPr>
              <a:t>1,357/</a:t>
            </a:r>
            <a:r>
              <a:rPr lang="en-US" dirty="0" err="1" smtClean="0">
                <a:cs typeface="Arial" panose="020B0604020202020204" pitchFamily="34" charset="0"/>
              </a:rPr>
              <a:t>mo</a:t>
            </a:r>
            <a:r>
              <a:rPr lang="en-US" dirty="0" smtClean="0">
                <a:cs typeface="Arial" panose="020B0604020202020204" pitchFamily="34" charset="0"/>
              </a:rPr>
              <a:t>;    resources &lt; $</a:t>
            </a:r>
            <a:r>
              <a:rPr lang="en-US" dirty="0" smtClean="0">
                <a:cs typeface="Arial" panose="020B0604020202020204" pitchFamily="34" charset="0"/>
              </a:rPr>
              <a:t>7,390</a:t>
            </a:r>
            <a:endParaRPr lang="en-US" dirty="0" smtClean="0"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cs typeface="Arial" panose="020B0604020202020204" pitchFamily="34" charset="0"/>
              </a:rPr>
              <a:t>Married: 	income &lt; $</a:t>
            </a:r>
            <a:r>
              <a:rPr lang="en-US" dirty="0" smtClean="0">
                <a:cs typeface="Arial" panose="020B0604020202020204" pitchFamily="34" charset="0"/>
              </a:rPr>
              <a:t>1,868/</a:t>
            </a:r>
            <a:r>
              <a:rPr lang="en-US" dirty="0" err="1" smtClean="0">
                <a:cs typeface="Arial" panose="020B0604020202020204" pitchFamily="34" charset="0"/>
              </a:rPr>
              <a:t>mo</a:t>
            </a:r>
            <a:r>
              <a:rPr lang="en-US" dirty="0" smtClean="0">
                <a:cs typeface="Arial" panose="020B0604020202020204" pitchFamily="34" charset="0"/>
              </a:rPr>
              <a:t>;   resources &lt; $</a:t>
            </a:r>
            <a:r>
              <a:rPr lang="en-US" dirty="0" smtClean="0">
                <a:cs typeface="Arial" panose="020B0604020202020204" pitchFamily="34" charset="0"/>
              </a:rPr>
              <a:t>11,900</a:t>
            </a:r>
            <a:endParaRPr lang="en-US" dirty="0" smtClean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 smtClean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2200" dirty="0" smtClean="0">
                <a:cs typeface="Arial" panose="020B0604020202020204" pitchFamily="34" charset="0"/>
              </a:rPr>
              <a:t>				*</a:t>
            </a:r>
            <a:r>
              <a:rPr lang="en-US" sz="2200" i="1" dirty="0" smtClean="0">
                <a:cs typeface="Arial" panose="020B0604020202020204" pitchFamily="34" charset="0"/>
              </a:rPr>
              <a:t>Not all income/resources count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B308F-DA15-4C6C-8613-9BE5D1A2905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096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74638"/>
            <a:ext cx="8915400" cy="715962"/>
          </a:xfrm>
        </p:spPr>
        <p:txBody>
          <a:bodyPr>
            <a:normAutofit/>
          </a:bodyPr>
          <a:lstStyle/>
          <a:p>
            <a:pPr algn="ctr"/>
            <a:r>
              <a:rPr lang="en-US" sz="3000" dirty="0" smtClean="0"/>
              <a:t>Affordability Programs</a:t>
            </a:r>
            <a:endParaRPr lang="en-US" sz="30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81000" y="1633728"/>
            <a:ext cx="8458200" cy="5148072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Arial" panose="020B0604020202020204" pitchFamily="34" charset="0"/>
              </a:rPr>
              <a:t>“Extra Help” with Medicare Part D Costs</a:t>
            </a:r>
          </a:p>
          <a:p>
            <a:pPr lvl="1"/>
            <a:r>
              <a:rPr lang="en-US" dirty="0" smtClean="0">
                <a:cs typeface="Arial" panose="020B0604020202020204" pitchFamily="34" charset="0"/>
              </a:rPr>
              <a:t>Limits drug costs regardless of what Part D plan someone has</a:t>
            </a:r>
          </a:p>
          <a:p>
            <a:pPr lvl="1"/>
            <a:r>
              <a:rPr lang="en-US" dirty="0" smtClean="0">
                <a:cs typeface="Arial" panose="020B0604020202020204" pitchFamily="34" charset="0"/>
              </a:rPr>
              <a:t>Helps with premiums, deductible, </a:t>
            </a:r>
            <a:r>
              <a:rPr lang="en-US" i="1" dirty="0" smtClean="0">
                <a:cs typeface="Arial" panose="020B0604020202020204" pitchFamily="34" charset="0"/>
              </a:rPr>
              <a:t>and </a:t>
            </a:r>
            <a:r>
              <a:rPr lang="en-US" dirty="0" smtClean="0">
                <a:cs typeface="Arial" panose="020B0604020202020204" pitchFamily="34" charset="0"/>
              </a:rPr>
              <a:t>copays</a:t>
            </a:r>
          </a:p>
          <a:p>
            <a:pPr lvl="1"/>
            <a:r>
              <a:rPr lang="en-US" dirty="0" smtClean="0">
                <a:cs typeface="Arial" panose="020B0604020202020204" pitchFamily="34" charset="0"/>
              </a:rPr>
              <a:t>Medicaid recipients automatically qualify for “extra help”</a:t>
            </a:r>
          </a:p>
          <a:p>
            <a:pPr lvl="1"/>
            <a:r>
              <a:rPr lang="en-US" dirty="0" smtClean="0">
                <a:cs typeface="Arial" panose="020B0604020202020204" pitchFamily="34" charset="0"/>
              </a:rPr>
              <a:t>Everyone else must apply (through SSA) and meet income and resource limits</a:t>
            </a:r>
          </a:p>
          <a:p>
            <a:pPr lvl="1"/>
            <a:endParaRPr lang="en-US" sz="1400" dirty="0" smtClean="0">
              <a:cs typeface="Arial" panose="020B0604020202020204" pitchFamily="34" charset="0"/>
            </a:endParaRPr>
          </a:p>
          <a:p>
            <a:r>
              <a:rPr lang="en-US" dirty="0" smtClean="0">
                <a:cs typeface="Arial" panose="020B0604020202020204" pitchFamily="34" charset="0"/>
              </a:rPr>
              <a:t>Income &amp; Resource Limits</a:t>
            </a:r>
          </a:p>
          <a:p>
            <a:pPr lvl="1"/>
            <a:r>
              <a:rPr lang="en-US" dirty="0" smtClean="0">
                <a:cs typeface="Arial" panose="020B0604020202020204" pitchFamily="34" charset="0"/>
              </a:rPr>
              <a:t>Single: 	income &lt; $</a:t>
            </a:r>
            <a:r>
              <a:rPr lang="en-US" dirty="0" smtClean="0">
                <a:cs typeface="Arial" panose="020B0604020202020204" pitchFamily="34" charset="0"/>
              </a:rPr>
              <a:t>1,508/</a:t>
            </a:r>
            <a:r>
              <a:rPr lang="en-US" dirty="0" err="1" smtClean="0">
                <a:cs typeface="Arial" panose="020B0604020202020204" pitchFamily="34" charset="0"/>
              </a:rPr>
              <a:t>mo</a:t>
            </a:r>
            <a:r>
              <a:rPr lang="en-US" dirty="0" smtClean="0">
                <a:cs typeface="Arial" panose="020B0604020202020204" pitchFamily="34" charset="0"/>
              </a:rPr>
              <a:t>;</a:t>
            </a:r>
            <a:r>
              <a:rPr lang="en-US" dirty="0" smtClean="0">
                <a:cs typeface="Arial" panose="020B0604020202020204" pitchFamily="34" charset="0"/>
              </a:rPr>
              <a:t>	   resources &lt; $</a:t>
            </a:r>
            <a:r>
              <a:rPr lang="en-US" dirty="0" smtClean="0">
                <a:cs typeface="Arial" panose="020B0604020202020204" pitchFamily="34" charset="0"/>
              </a:rPr>
              <a:t>13,820</a:t>
            </a:r>
            <a:endParaRPr lang="en-US" dirty="0" smtClean="0"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cs typeface="Arial" panose="020B0604020202020204" pitchFamily="34" charset="0"/>
              </a:rPr>
              <a:t>Married: 	income &lt; $</a:t>
            </a:r>
            <a:r>
              <a:rPr lang="en-US" dirty="0" smtClean="0">
                <a:cs typeface="Arial" panose="020B0604020202020204" pitchFamily="34" charset="0"/>
              </a:rPr>
              <a:t>2,030/</a:t>
            </a:r>
            <a:r>
              <a:rPr lang="en-US" dirty="0" err="1" smtClean="0">
                <a:cs typeface="Arial" panose="020B0604020202020204" pitchFamily="34" charset="0"/>
              </a:rPr>
              <a:t>mo</a:t>
            </a:r>
            <a:r>
              <a:rPr lang="en-US" dirty="0" smtClean="0">
                <a:cs typeface="Arial" panose="020B0604020202020204" pitchFamily="34" charset="0"/>
              </a:rPr>
              <a:t>; 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smtClean="0">
                <a:cs typeface="Arial" panose="020B0604020202020204" pitchFamily="34" charset="0"/>
              </a:rPr>
              <a:t> resources &lt; $</a:t>
            </a:r>
            <a:r>
              <a:rPr lang="en-US" dirty="0" smtClean="0">
                <a:cs typeface="Arial" panose="020B0604020202020204" pitchFamily="34" charset="0"/>
              </a:rPr>
              <a:t>27,600</a:t>
            </a:r>
            <a:endParaRPr lang="en-US" dirty="0" smtClean="0">
              <a:cs typeface="Arial" panose="020B0604020202020204" pitchFamily="34" charset="0"/>
            </a:endParaRPr>
          </a:p>
          <a:p>
            <a:pPr marL="914400" lvl="2" indent="0" algn="ctr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914400" lvl="2" indent="0">
              <a:buNone/>
            </a:pPr>
            <a:r>
              <a:rPr lang="en-US" sz="2200" i="1" dirty="0" smtClean="0">
                <a:cs typeface="Arial" panose="020B0604020202020204" pitchFamily="34" charset="0"/>
              </a:rPr>
              <a:t>          			</a:t>
            </a:r>
            <a:r>
              <a:rPr lang="en-US" sz="2200" i="1" dirty="0" smtClean="0">
                <a:solidFill>
                  <a:schemeClr val="tx2"/>
                </a:solidFill>
                <a:cs typeface="Arial" panose="020B0604020202020204" pitchFamily="34" charset="0"/>
              </a:rPr>
              <a:t>* Not all income/resources count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B308F-DA15-4C6C-8613-9BE5D1A2905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6042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altLang="en-US" sz="3000" dirty="0" smtClean="0"/>
              <a:t>Sources of Help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534400" cy="5486400"/>
          </a:xfrm>
        </p:spPr>
        <p:txBody>
          <a:bodyPr>
            <a:normAutofit/>
          </a:bodyPr>
          <a:lstStyle/>
          <a:p>
            <a:pPr marL="68262" indent="-342900">
              <a:buFont typeface="Wingdings" panose="05000000000000000000" pitchFamily="2" charset="2"/>
              <a:buChar char="Ø"/>
            </a:pPr>
            <a:r>
              <a:rPr lang="en-US" altLang="en-US" sz="2400" b="1" dirty="0" smtClean="0">
                <a:solidFill>
                  <a:schemeClr val="tx1"/>
                </a:solidFill>
              </a:rPr>
              <a:t>APPRISE</a:t>
            </a:r>
            <a:r>
              <a:rPr lang="en-US" altLang="en-US" sz="2400" dirty="0" smtClean="0"/>
              <a:t> </a:t>
            </a:r>
            <a:r>
              <a:rPr lang="en-US" altLang="en-US" sz="2400" dirty="0" smtClean="0">
                <a:solidFill>
                  <a:schemeClr val="tx1"/>
                </a:solidFill>
              </a:rPr>
              <a:t>(1-800-783-7067)</a:t>
            </a:r>
          </a:p>
          <a:p>
            <a:pPr marL="617537" lvl="2" indent="-342900"/>
            <a:r>
              <a:rPr lang="en-US" altLang="en-US" dirty="0" smtClean="0">
                <a:solidFill>
                  <a:schemeClr val="tx2"/>
                </a:solidFill>
              </a:rPr>
              <a:t>Helps people understand Medicare coverage; </a:t>
            </a:r>
          </a:p>
          <a:p>
            <a:pPr marL="617537" lvl="2" indent="-342900"/>
            <a:r>
              <a:rPr lang="en-US" altLang="en-US" dirty="0" smtClean="0">
                <a:solidFill>
                  <a:schemeClr val="tx2"/>
                </a:solidFill>
              </a:rPr>
              <a:t>Helps </a:t>
            </a:r>
            <a:r>
              <a:rPr lang="en-US" altLang="en-US" dirty="0">
                <a:solidFill>
                  <a:schemeClr val="tx2"/>
                </a:solidFill>
              </a:rPr>
              <a:t>with Medicare plan choices;</a:t>
            </a:r>
          </a:p>
          <a:p>
            <a:pPr marL="617537" lvl="2" indent="-342900"/>
            <a:r>
              <a:rPr lang="en-US" altLang="en-US" dirty="0">
                <a:solidFill>
                  <a:schemeClr val="tx2"/>
                </a:solidFill>
              </a:rPr>
              <a:t>Helps people apply for Medicare Savings Programs and Extra Help; </a:t>
            </a:r>
          </a:p>
          <a:p>
            <a:pPr marL="617537" lvl="2" indent="-342900"/>
            <a:r>
              <a:rPr lang="en-US" altLang="en-US" dirty="0">
                <a:solidFill>
                  <a:schemeClr val="tx2"/>
                </a:solidFill>
              </a:rPr>
              <a:t>Helps resolve Medicare </a:t>
            </a:r>
            <a:r>
              <a:rPr lang="en-US" altLang="en-US" dirty="0" smtClean="0">
                <a:solidFill>
                  <a:schemeClr val="tx2"/>
                </a:solidFill>
              </a:rPr>
              <a:t>problems</a:t>
            </a:r>
          </a:p>
          <a:p>
            <a:pPr marL="617537" lvl="2" indent="-342900"/>
            <a:endParaRPr lang="en-US" altLang="en-US" sz="12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en-US" sz="2400" b="1" dirty="0" smtClean="0"/>
              <a:t>Medicare</a:t>
            </a:r>
            <a:r>
              <a:rPr lang="en-US" altLang="en-US" sz="2000" dirty="0" smtClean="0"/>
              <a:t> (</a:t>
            </a:r>
            <a:r>
              <a:rPr lang="en-US" altLang="en-US" sz="2200" dirty="0" smtClean="0"/>
              <a:t>1-800-633-4227</a:t>
            </a:r>
            <a:r>
              <a:rPr lang="en-US" altLang="en-US" sz="2000" dirty="0" smtClean="0"/>
              <a:t>)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altLang="en-US" sz="1900" dirty="0" smtClean="0"/>
              <a:t>Can answer questions about Medicare and help research Medicare Part C and Part D Plans. </a:t>
            </a:r>
          </a:p>
          <a:p>
            <a:pPr lvl="1">
              <a:defRPr/>
            </a:pPr>
            <a:r>
              <a:rPr lang="en-US" altLang="en-US" sz="1900" dirty="0" smtClean="0"/>
              <a:t>1-800-MEDICARE </a:t>
            </a:r>
            <a:r>
              <a:rPr lang="en-US" altLang="en-US" sz="1900" dirty="0"/>
              <a:t>(</a:t>
            </a:r>
            <a:r>
              <a:rPr lang="en-US" altLang="en-US" sz="1900" dirty="0" smtClean="0"/>
              <a:t>1-800-633-4227) or </a:t>
            </a:r>
            <a:r>
              <a:rPr lang="en-US" altLang="en-US" sz="1900" dirty="0" smtClean="0">
                <a:hlinkClick r:id="rId3"/>
              </a:rPr>
              <a:t>www.medicare.gov</a:t>
            </a:r>
            <a:endParaRPr lang="en-US" altLang="en-US" sz="1900" dirty="0"/>
          </a:p>
          <a:p>
            <a:endParaRPr lang="en-US" altLang="en-US" sz="11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200" b="1" dirty="0" smtClean="0"/>
              <a:t>PHLP</a:t>
            </a:r>
            <a:r>
              <a:rPr lang="en-US" altLang="en-US" sz="2200" dirty="0" smtClean="0"/>
              <a:t> (</a:t>
            </a:r>
            <a:r>
              <a:rPr lang="en-US" altLang="en-US" sz="2100" dirty="0" smtClean="0"/>
              <a:t>1-800-274-3258</a:t>
            </a:r>
            <a:r>
              <a:rPr lang="en-US" altLang="en-US" sz="2200" dirty="0" smtClean="0"/>
              <a:t>) </a:t>
            </a:r>
          </a:p>
          <a:p>
            <a:pPr lvl="1"/>
            <a:r>
              <a:rPr lang="en-US" altLang="en-US" sz="1700" dirty="0" smtClean="0"/>
              <a:t>Can provide basic information about Medicare and screen people for Medicare Savings Programs/Extra Help; </a:t>
            </a:r>
          </a:p>
          <a:p>
            <a:pPr lvl="1"/>
            <a:r>
              <a:rPr lang="en-US" altLang="en-US" sz="1700" dirty="0" smtClean="0"/>
              <a:t>Can help resolve certain problems for dual-eligibles 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29B37510-5E95-4C7A-87E1-059EC58979E1}" type="slidenum">
              <a:rPr lang="en-US" altLang="en-US" sz="120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59484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Resources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503920" cy="4876800"/>
          </a:xfrm>
        </p:spPr>
        <p:txBody>
          <a:bodyPr/>
          <a:lstStyle/>
          <a:p>
            <a:endParaRPr lang="en-US" sz="1000" dirty="0" smtClean="0">
              <a:hlinkClick r:id="rId2"/>
            </a:endParaRPr>
          </a:p>
          <a:p>
            <a:r>
              <a:rPr lang="en-US" sz="2000" dirty="0" smtClean="0"/>
              <a:t>Medicare &amp; You 2017 Handbook</a:t>
            </a:r>
          </a:p>
          <a:p>
            <a:pPr lvl="1"/>
            <a:r>
              <a:rPr lang="en-US" sz="1600" dirty="0" smtClean="0">
                <a:hlinkClick r:id="rId3"/>
              </a:rPr>
              <a:t>https</a:t>
            </a:r>
            <a:r>
              <a:rPr lang="en-US" sz="1600" dirty="0">
                <a:hlinkClick r:id="rId3"/>
              </a:rPr>
              <a:t>://</a:t>
            </a:r>
            <a:r>
              <a:rPr lang="en-US" sz="1600" dirty="0" smtClean="0">
                <a:hlinkClick r:id="rId3"/>
              </a:rPr>
              <a:t>www.medicare.gov/pubs/pdf/10050-Medicare-and-You.pdf</a:t>
            </a:r>
            <a:r>
              <a:rPr lang="en-US" sz="1600" dirty="0" smtClean="0"/>
              <a:t> </a:t>
            </a:r>
          </a:p>
          <a:p>
            <a:r>
              <a:rPr lang="en-US" sz="2000" dirty="0" smtClean="0"/>
              <a:t>HC.gov – Changing </a:t>
            </a:r>
            <a:r>
              <a:rPr lang="en-US" sz="2000" smtClean="0"/>
              <a:t>from Marketplace to Medicare</a:t>
            </a:r>
            <a:endParaRPr lang="en-US" sz="2000" dirty="0" smtClean="0"/>
          </a:p>
          <a:p>
            <a:pPr lvl="1"/>
            <a:r>
              <a:rPr lang="en-US" sz="1500" dirty="0" smtClean="0"/>
              <a:t>https</a:t>
            </a:r>
            <a:r>
              <a:rPr lang="en-US" sz="1500" dirty="0"/>
              <a:t>://www.healthcare.gov/medicare/changing-from-marketplace-to-medicare/</a:t>
            </a:r>
            <a:endParaRPr lang="en-US" sz="1500" dirty="0" smtClean="0"/>
          </a:p>
          <a:p>
            <a:r>
              <a:rPr lang="en-US" sz="2000" dirty="0" smtClean="0"/>
              <a:t>Medicare Rights Center: Equitable Relief</a:t>
            </a:r>
          </a:p>
          <a:p>
            <a:pPr lvl="1"/>
            <a:r>
              <a:rPr lang="en-US" sz="1500" dirty="0" smtClean="0">
                <a:hlinkClick r:id="rId4"/>
              </a:rPr>
              <a:t>https</a:t>
            </a:r>
            <a:r>
              <a:rPr lang="en-US" sz="1500" dirty="0">
                <a:hlinkClick r:id="rId4"/>
              </a:rPr>
              <a:t>://</a:t>
            </a:r>
            <a:r>
              <a:rPr lang="en-US" sz="1500" dirty="0" smtClean="0">
                <a:hlinkClick r:id="rId4"/>
              </a:rPr>
              <a:t>www.medicarerights.org/PartB-Enrollment-Toolkit/Equitable-Relief.pdf</a:t>
            </a:r>
            <a:r>
              <a:rPr lang="en-US" sz="1500" dirty="0" smtClean="0"/>
              <a:t> </a:t>
            </a:r>
          </a:p>
          <a:p>
            <a:pPr lvl="1"/>
            <a:endParaRPr lang="en-US" sz="1500" dirty="0"/>
          </a:p>
          <a:p>
            <a:r>
              <a:rPr lang="en-US" sz="2000" dirty="0" smtClean="0"/>
              <a:t>PHLP Factsheets on MSP and Extra Help</a:t>
            </a:r>
          </a:p>
          <a:p>
            <a:pPr lvl="1"/>
            <a:r>
              <a:rPr lang="en-US" sz="1500" dirty="0">
                <a:hlinkClick r:id="rId5"/>
              </a:rPr>
              <a:t>http://</a:t>
            </a:r>
            <a:r>
              <a:rPr lang="en-US" sz="1500" dirty="0" smtClean="0">
                <a:hlinkClick r:id="rId5"/>
              </a:rPr>
              <a:t>www.phlp.org/home-page/resources/medicare/medicare-all</a:t>
            </a:r>
            <a:endParaRPr lang="en-US" sz="1500" dirty="0" smtClean="0"/>
          </a:p>
          <a:p>
            <a:r>
              <a:rPr lang="en-US" sz="2000" dirty="0" smtClean="0"/>
              <a:t>PHLP Medical Assistance Eligibility Manual</a:t>
            </a:r>
          </a:p>
          <a:p>
            <a:pPr lvl="1"/>
            <a:r>
              <a:rPr lang="en-US" sz="1500" dirty="0">
                <a:hlinkClick r:id="rId6"/>
              </a:rPr>
              <a:t>http://www.phlp.org/wp-content/uploads/2016/02/Eligibility-Manual-Rev.-2016.pdf</a:t>
            </a:r>
            <a:endParaRPr lang="en-US" sz="1500" dirty="0" smtClean="0">
              <a:hlinkClick r:id="rId6"/>
            </a:endParaRPr>
          </a:p>
          <a:p>
            <a:r>
              <a:rPr lang="en-US" sz="2000" dirty="0" smtClean="0"/>
              <a:t>PHLP </a:t>
            </a:r>
            <a:r>
              <a:rPr lang="en-US" sz="2000" dirty="0"/>
              <a:t>Helpline: </a:t>
            </a:r>
            <a:r>
              <a:rPr lang="en-US" sz="2000" b="1" dirty="0" smtClean="0"/>
              <a:t> </a:t>
            </a:r>
            <a:r>
              <a:rPr lang="en-US" sz="2000" dirty="0"/>
              <a:t>1-800-274-3258 </a:t>
            </a:r>
          </a:p>
          <a:p>
            <a:pPr lvl="1"/>
            <a:r>
              <a:rPr lang="en-US" sz="1800" dirty="0" smtClean="0">
                <a:hlinkClick r:id="rId7"/>
              </a:rPr>
              <a:t>Kfisher@phlp.org</a:t>
            </a:r>
            <a:r>
              <a:rPr lang="en-US" sz="1800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58077E-DAC4-4FD2-A0F2-AB435095C9E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9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914400" y="3048000"/>
            <a:ext cx="7239000" cy="1752600"/>
          </a:xfrm>
        </p:spPr>
        <p:txBody>
          <a:bodyPr/>
          <a:lstStyle/>
          <a:p>
            <a:r>
              <a:rPr lang="en-US" sz="2800" dirty="0" smtClean="0"/>
              <a:t>Who qualifies? </a:t>
            </a:r>
          </a:p>
          <a:p>
            <a:r>
              <a:rPr lang="en-US" sz="2800" dirty="0" smtClean="0"/>
              <a:t>What do they get?</a:t>
            </a:r>
          </a:p>
          <a:p>
            <a:r>
              <a:rPr lang="en-US" sz="2800" dirty="0" smtClean="0"/>
              <a:t>How do they enroll?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Medicare Basics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C3AAEE-7A36-4F2D-8353-26520E3DF34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98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Who Gets Medicare?</a:t>
            </a:r>
            <a:endParaRPr lang="en-US" sz="3200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76400"/>
            <a:ext cx="8503920" cy="45720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en-US" sz="3000" dirty="0" smtClean="0">
                <a:cs typeface="Arial" panose="020B0604020202020204" pitchFamily="34" charset="0"/>
              </a:rPr>
              <a:t>Someone is eligible for Medicare if they: </a:t>
            </a:r>
          </a:p>
          <a:p>
            <a:pPr lvl="1"/>
            <a:endParaRPr lang="en-US" altLang="en-US" sz="1000" dirty="0" smtClean="0">
              <a:cs typeface="Arial" panose="020B0604020202020204" pitchFamily="34" charset="0"/>
            </a:endParaRPr>
          </a:p>
          <a:p>
            <a:pPr lvl="1"/>
            <a:r>
              <a:rPr lang="en-US" altLang="en-US" sz="3000" dirty="0" smtClean="0">
                <a:cs typeface="Arial" panose="020B0604020202020204" pitchFamily="34" charset="0"/>
              </a:rPr>
              <a:t>Are age 65 or older, </a:t>
            </a:r>
            <a:r>
              <a:rPr lang="en-US" altLang="en-US" sz="3000" b="1" dirty="0" smtClean="0">
                <a:cs typeface="Arial" panose="020B0604020202020204" pitchFamily="34" charset="0"/>
              </a:rPr>
              <a:t>or </a:t>
            </a:r>
          </a:p>
          <a:p>
            <a:pPr marL="393192" lvl="1" indent="0">
              <a:buNone/>
            </a:pPr>
            <a:endParaRPr lang="en-US" altLang="en-US" sz="1600" b="1" dirty="0" smtClean="0">
              <a:cs typeface="Arial" panose="020B0604020202020204" pitchFamily="34" charset="0"/>
            </a:endParaRPr>
          </a:p>
          <a:p>
            <a:pPr lvl="1"/>
            <a:r>
              <a:rPr lang="en-US" altLang="en-US" sz="3000" dirty="0" smtClean="0">
                <a:cs typeface="Arial" panose="020B0604020202020204" pitchFamily="34" charset="0"/>
              </a:rPr>
              <a:t>Have received Social Security Disability (SSDI) benefits for two years, </a:t>
            </a:r>
            <a:r>
              <a:rPr lang="en-US" altLang="en-US" sz="3000" b="1" dirty="0" smtClean="0">
                <a:cs typeface="Arial" panose="020B0604020202020204" pitchFamily="34" charset="0"/>
              </a:rPr>
              <a:t>or </a:t>
            </a:r>
          </a:p>
          <a:p>
            <a:pPr marL="393192" lvl="1" indent="0">
              <a:buNone/>
            </a:pPr>
            <a:endParaRPr lang="en-US" altLang="en-US" sz="1600" b="1" dirty="0" smtClean="0">
              <a:cs typeface="Arial" panose="020B0604020202020204" pitchFamily="34" charset="0"/>
            </a:endParaRPr>
          </a:p>
          <a:p>
            <a:pPr lvl="1"/>
            <a:r>
              <a:rPr lang="en-US" altLang="en-US" sz="2700" dirty="0" smtClean="0">
                <a:cs typeface="Arial" panose="020B0604020202020204" pitchFamily="34" charset="0"/>
              </a:rPr>
              <a:t>Have End-Stage Renal Disease (ESRD) and are receiving dialysis or have had a kidney transplant</a:t>
            </a:r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58077E-DAC4-4FD2-A0F2-AB435095C9E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06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What does Medicare cover?</a:t>
            </a:r>
            <a:endParaRPr lang="en-US" sz="3000" dirty="0"/>
          </a:p>
        </p:txBody>
      </p:sp>
      <p:graphicFrame>
        <p:nvGraphicFramePr>
          <p:cNvPr id="11" name="Content Placeholder 10" descr="Part A, Hospital.&#10; Part B, Medical.&#10;Part C, or Medicare Advantage, includes Parts A and B and may incude drug coverage (Part D).&#10;Part D is Medicare Prescription drug coverage.&#10;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08442697"/>
              </p:ext>
            </p:extLst>
          </p:nvPr>
        </p:nvGraphicFramePr>
        <p:xfrm>
          <a:off x="457200" y="1371600"/>
          <a:ext cx="8229600" cy="4754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40475"/>
            <a:ext cx="2133600" cy="365125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 algn="r"/>
            <a:endParaRPr lang="en-US" dirty="0" smtClean="0">
              <a:solidFill>
                <a:prstClr val="black"/>
              </a:solidFill>
            </a:endParaRPr>
          </a:p>
          <a:p>
            <a:pPr algn="r"/>
            <a:endParaRPr lang="en-US" dirty="0">
              <a:solidFill>
                <a:prstClr val="black"/>
              </a:solidFill>
            </a:endParaRPr>
          </a:p>
          <a:p>
            <a:pPr algn="r"/>
            <a:fld id="{2B311C8D-3B42-4150-880E-F70598F3D0EA}" type="slidenum">
              <a:rPr lang="en-US" smtClean="0">
                <a:solidFill>
                  <a:prstClr val="black"/>
                </a:solidFill>
              </a:rPr>
              <a:pPr algn="r"/>
              <a:t>5</a:t>
            </a:fld>
            <a:endParaRPr lang="en-US" dirty="0" smtClean="0">
              <a:solidFill>
                <a:prstClr val="black"/>
              </a:solidFill>
            </a:endParaRPr>
          </a:p>
          <a:p>
            <a:pPr algn="r"/>
            <a:endParaRPr lang="en-US" dirty="0">
              <a:solidFill>
                <a:prstClr val="black"/>
              </a:solidFill>
            </a:endParaRPr>
          </a:p>
          <a:p>
            <a:pPr algn="r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91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Enrollment – Parts A &amp; B</a:t>
            </a:r>
            <a:endParaRPr lang="en-US" sz="3000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76400"/>
            <a:ext cx="8503920" cy="457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Courier New" panose="02070309020205020404" pitchFamily="49" charset="0"/>
              <a:buChar char="o"/>
            </a:pPr>
            <a:r>
              <a:rPr lang="en-US" altLang="en-US" sz="3000" dirty="0" smtClean="0">
                <a:cs typeface="Arial" panose="020B0604020202020204" pitchFamily="34" charset="0"/>
              </a:rPr>
              <a:t>Enrollment is generally automatic, unless: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chemeClr val="tx2"/>
                </a:solidFill>
                <a:cs typeface="Arial" panose="020B0604020202020204" pitchFamily="34" charset="0"/>
              </a:rPr>
              <a:t>Individual is </a:t>
            </a:r>
            <a:r>
              <a:rPr lang="en-US" altLang="en-US" sz="2400" u="sng" dirty="0">
                <a:solidFill>
                  <a:schemeClr val="tx2"/>
                </a:solidFill>
                <a:cs typeface="Arial" panose="020B0604020202020204" pitchFamily="34" charset="0"/>
              </a:rPr>
              <a:t>not</a:t>
            </a:r>
            <a:r>
              <a:rPr lang="en-US" altLang="en-US" sz="2400" dirty="0">
                <a:solidFill>
                  <a:schemeClr val="tx2"/>
                </a:solidFill>
                <a:cs typeface="Arial" panose="020B0604020202020204" pitchFamily="34" charset="0"/>
              </a:rPr>
              <a:t> receiving Social Security benefits when they turn 65, or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chemeClr val="tx2"/>
                </a:solidFill>
                <a:cs typeface="Arial" panose="020B0604020202020204" pitchFamily="34" charset="0"/>
              </a:rPr>
              <a:t>Individual has ESRD (different enrollment </a:t>
            </a:r>
            <a:r>
              <a:rPr lang="en-US" altLang="en-US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rules apply)</a:t>
            </a:r>
            <a:endParaRPr lang="en-US" altLang="en-US" sz="24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eaLnBrk="1" hangingPunct="1">
              <a:buFont typeface="Courier New" panose="02070309020205020404" pitchFamily="49" charset="0"/>
              <a:buChar char="o"/>
            </a:pPr>
            <a:endParaRPr lang="en-US" altLang="en-US" sz="1900" dirty="0">
              <a:cs typeface="Arial" panose="020B0604020202020204" pitchFamily="34" charset="0"/>
            </a:endParaRP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n-US" altLang="en-US" sz="3000" dirty="0" smtClean="0">
                <a:cs typeface="Arial" panose="020B0604020202020204" pitchFamily="34" charset="0"/>
              </a:rPr>
              <a:t>Social Security Administration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handles Parts A and B enrollment 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endParaRPr lang="en-US" altLang="en-US" sz="1700" dirty="0">
              <a:cs typeface="Arial" panose="020B0604020202020204" pitchFamily="34" charset="0"/>
            </a:endParaRP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n-US" altLang="en-US" sz="3000" dirty="0" smtClean="0">
                <a:cs typeface="Arial" panose="020B0604020202020204" pitchFamily="34" charset="0"/>
              </a:rPr>
              <a:t>Individuals who decline Medicare Parts A and B when they are first eligible may have to: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Pay more for their coverage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Wait for their coverage to start</a:t>
            </a:r>
            <a:endParaRPr lang="en-US" altLang="en-US" sz="24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eaLnBrk="1" hangingPunct="1"/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58077E-DAC4-4FD2-A0F2-AB435095C9E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02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dirty="0" smtClean="0"/>
              <a:t>Medicare Coverage Options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B308F-DA15-4C6C-8613-9BE5D1A2905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91446" y="1644134"/>
            <a:ext cx="354298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Original Medicare</a:t>
            </a:r>
            <a:endParaRPr lang="en-US" b="1" dirty="0"/>
          </a:p>
        </p:txBody>
      </p:sp>
      <p:grpSp>
        <p:nvGrpSpPr>
          <p:cNvPr id="14" name="Group 13" descr="Graphic of front of sample Medicare card"/>
          <p:cNvGrpSpPr/>
          <p:nvPr/>
        </p:nvGrpSpPr>
        <p:grpSpPr>
          <a:xfrm>
            <a:off x="691446" y="2173633"/>
            <a:ext cx="3466781" cy="2112424"/>
            <a:chOff x="609600" y="3962400"/>
            <a:chExt cx="3466781" cy="2112424"/>
          </a:xfrm>
        </p:grpSpPr>
        <p:pic>
          <p:nvPicPr>
            <p:cNvPr id="16" name="Picture 2" descr="Graphic of Medicare Car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9600" y="3962400"/>
              <a:ext cx="3466781" cy="2112424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</p:pic>
        <p:sp>
          <p:nvSpPr>
            <p:cNvPr id="17" name="Text Box 4"/>
            <p:cNvSpPr txBox="1">
              <a:spLocks noChangeArrowheads="1"/>
            </p:cNvSpPr>
            <p:nvPr/>
          </p:nvSpPr>
          <p:spPr bwMode="auto">
            <a:xfrm>
              <a:off x="1725475" y="5701591"/>
              <a:ext cx="2350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dirty="0">
                  <a:solidFill>
                    <a:srgbClr val="000000"/>
                  </a:solidFill>
                  <a:latin typeface="Script MT Bold" pitchFamily="66" charset="0"/>
                </a:rPr>
                <a:t>Jane Doe</a:t>
              </a:r>
              <a:endParaRPr lang="en-US" dirty="0">
                <a:solidFill>
                  <a:prstClr val="black"/>
                </a:solidFill>
                <a:latin typeface="Script MT Bold" pitchFamily="66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743200" y="4533790"/>
            <a:ext cx="16002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Part D Plan </a:t>
            </a:r>
          </a:p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06818" y="4533790"/>
            <a:ext cx="1626781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err="1" smtClean="0"/>
              <a:t>Medigap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(or other secondary coverage)</a:t>
            </a:r>
          </a:p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334000" y="1644134"/>
            <a:ext cx="35052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Medicare Advantage Plan 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334000" y="2739718"/>
            <a:ext cx="1327298" cy="1908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Medicare Advantage – </a:t>
            </a:r>
          </a:p>
          <a:p>
            <a:pPr algn="ctr"/>
            <a:r>
              <a:rPr lang="en-US" sz="1600" dirty="0" smtClean="0"/>
              <a:t>Medical Only plan  </a:t>
            </a:r>
          </a:p>
          <a:p>
            <a:pPr algn="ctr"/>
            <a:r>
              <a:rPr lang="en-US" sz="1600" dirty="0" smtClean="0"/>
              <a:t>(Parts A and B only)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6961668" y="2739718"/>
            <a:ext cx="1866900" cy="1908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Medicare Advantage </a:t>
            </a:r>
          </a:p>
          <a:p>
            <a:pPr algn="ctr"/>
            <a:r>
              <a:rPr lang="en-US" dirty="0"/>
              <a:t>–</a:t>
            </a:r>
            <a:r>
              <a:rPr lang="en-US" dirty="0" smtClean="0"/>
              <a:t> </a:t>
            </a:r>
            <a:endParaRPr lang="en-US" dirty="0"/>
          </a:p>
          <a:p>
            <a:pPr algn="ctr"/>
            <a:r>
              <a:rPr lang="en-US" sz="1600" dirty="0"/>
              <a:t>I</a:t>
            </a:r>
            <a:r>
              <a:rPr lang="en-US" sz="1600" dirty="0" smtClean="0"/>
              <a:t>ncluding prescription drug coverage </a:t>
            </a:r>
          </a:p>
          <a:p>
            <a:pPr algn="ctr"/>
            <a:r>
              <a:rPr lang="en-US" sz="1600" dirty="0" smtClean="0"/>
              <a:t>(Parts A, B, &amp; D) 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4228780" y="1644134"/>
            <a:ext cx="800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u="sng" dirty="0" smtClean="0"/>
              <a:t>OR</a:t>
            </a:r>
            <a:endParaRPr lang="en-US" u="sng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4600920" y="2142530"/>
            <a:ext cx="0" cy="403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016098" y="4641512"/>
            <a:ext cx="865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+ </a:t>
            </a:r>
            <a:endParaRPr lang="en-US" sz="4000" dirty="0"/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6051698" y="2153163"/>
            <a:ext cx="609600" cy="4688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7139763" y="2142530"/>
            <a:ext cx="457200" cy="4688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93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C: Medicare Advantage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5791200"/>
          </a:xfrm>
        </p:spPr>
        <p:txBody>
          <a:bodyPr>
            <a:normAutofit/>
          </a:bodyPr>
          <a:lstStyle/>
          <a:p>
            <a:endParaRPr lang="en-US" sz="1600" dirty="0" smtClean="0"/>
          </a:p>
          <a:p>
            <a:r>
              <a:rPr lang="en-US" dirty="0" smtClean="0"/>
              <a:t>Health plans approved by Medicare </a:t>
            </a:r>
          </a:p>
          <a:p>
            <a:pPr lvl="1"/>
            <a:r>
              <a:rPr lang="en-US" dirty="0"/>
              <a:t>Run by private insurance companies</a:t>
            </a:r>
          </a:p>
          <a:p>
            <a:pPr lvl="1"/>
            <a:r>
              <a:rPr lang="en-US" dirty="0" smtClean="0"/>
              <a:t>People use their Medicare Advantage plan card (and not the red, white, and blue Medicare card) </a:t>
            </a:r>
          </a:p>
          <a:p>
            <a:pPr lvl="1"/>
            <a:r>
              <a:rPr lang="en-US" dirty="0" smtClean="0"/>
              <a:t>Have to use network providers</a:t>
            </a:r>
            <a:endParaRPr lang="en-US" dirty="0"/>
          </a:p>
          <a:p>
            <a:pPr marL="457200" lvl="1" indent="0">
              <a:buNone/>
            </a:pPr>
            <a:endParaRPr lang="en-US" sz="1600" dirty="0" smtClean="0"/>
          </a:p>
          <a:p>
            <a:r>
              <a:rPr lang="en-US" dirty="0" smtClean="0"/>
              <a:t>Plans determine cost-sharing &amp; extra benefits</a:t>
            </a:r>
          </a:p>
          <a:p>
            <a:pPr lvl="1"/>
            <a:r>
              <a:rPr lang="en-US" dirty="0" smtClean="0"/>
              <a:t>Must cover </a:t>
            </a:r>
            <a:r>
              <a:rPr lang="en-US" dirty="0"/>
              <a:t>all Part A and Part B covered services</a:t>
            </a:r>
          </a:p>
          <a:p>
            <a:pPr lvl="1"/>
            <a:r>
              <a:rPr lang="en-US" dirty="0"/>
              <a:t>May cover extra benefits like vision care, dental care</a:t>
            </a:r>
          </a:p>
          <a:p>
            <a:pPr lvl="1"/>
            <a:r>
              <a:rPr lang="en-US" dirty="0" smtClean="0"/>
              <a:t>May cover prescription drugs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B308F-DA15-4C6C-8613-9BE5D1A2905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252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Part D: Drug Coverage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458200" cy="5486400"/>
          </a:xfrm>
        </p:spPr>
        <p:txBody>
          <a:bodyPr>
            <a:normAutofit fontScale="77500" lnSpcReduction="20000"/>
          </a:bodyPr>
          <a:lstStyle/>
          <a:p>
            <a:endParaRPr lang="en-US" sz="1400" dirty="0" smtClean="0"/>
          </a:p>
          <a:p>
            <a:r>
              <a:rPr lang="en-US" sz="3400" dirty="0" smtClean="0"/>
              <a:t>Coverage offered through (1) stand-alone prescription drug plans </a:t>
            </a:r>
            <a:r>
              <a:rPr lang="en-US" sz="3400" u="sng" dirty="0" smtClean="0"/>
              <a:t>or</a:t>
            </a:r>
            <a:r>
              <a:rPr lang="en-US" sz="3400" dirty="0" smtClean="0"/>
              <a:t> (2) a Medicare Advantage Plan</a:t>
            </a:r>
          </a:p>
          <a:p>
            <a:pPr lvl="1"/>
            <a:r>
              <a:rPr lang="en-US" sz="2900" dirty="0" smtClean="0"/>
              <a:t>There is no “Original Medicare” option for Part D</a:t>
            </a:r>
          </a:p>
          <a:p>
            <a:pPr marL="0" indent="0">
              <a:buNone/>
            </a:pPr>
            <a:endParaRPr lang="en-US" sz="2100" dirty="0"/>
          </a:p>
          <a:p>
            <a:r>
              <a:rPr lang="en-US" sz="3400" dirty="0" smtClean="0"/>
              <a:t>Individuals with “creditable coverage” (through the VA, or retiree coverage, e.g.) may not need Part D</a:t>
            </a:r>
          </a:p>
          <a:p>
            <a:endParaRPr lang="en-US" sz="2100" dirty="0" smtClean="0"/>
          </a:p>
          <a:p>
            <a:r>
              <a:rPr lang="en-US" sz="3400" dirty="0" smtClean="0"/>
              <a:t>In 2016, Pennsylvania has 26 stand-alone drug plans available</a:t>
            </a:r>
          </a:p>
          <a:p>
            <a:pPr lvl="1"/>
            <a:r>
              <a:rPr lang="en-US" sz="2900" dirty="0" smtClean="0"/>
              <a:t>See </a:t>
            </a:r>
            <a:r>
              <a:rPr lang="en-US" sz="2600" dirty="0" smtClean="0">
                <a:hlinkClick r:id="rId3"/>
              </a:rPr>
              <a:t>www.Medicare.gov</a:t>
            </a:r>
            <a:r>
              <a:rPr lang="en-US" sz="2600" dirty="0" smtClean="0"/>
              <a:t> or the 2016 Medicare &amp; You Handbook</a:t>
            </a:r>
          </a:p>
          <a:p>
            <a:endParaRPr lang="en-US" sz="2100" dirty="0"/>
          </a:p>
          <a:p>
            <a:r>
              <a:rPr lang="en-US" sz="3400" dirty="0" smtClean="0"/>
              <a:t>Drug coverage and pharmacy network varies </a:t>
            </a:r>
          </a:p>
          <a:p>
            <a:pPr lvl="1"/>
            <a:r>
              <a:rPr lang="en-US" sz="2600" dirty="0" smtClean="0"/>
              <a:t>Each plan has a list of covered drugs, and its own prior </a:t>
            </a:r>
            <a:r>
              <a:rPr lang="en-US" sz="2600" dirty="0" err="1" smtClean="0"/>
              <a:t>auth</a:t>
            </a:r>
            <a:r>
              <a:rPr lang="en-US" sz="2600" dirty="0" smtClean="0"/>
              <a:t> rules</a:t>
            </a:r>
          </a:p>
          <a:p>
            <a:pPr lvl="1"/>
            <a:r>
              <a:rPr lang="en-US" sz="2600" dirty="0" smtClean="0"/>
              <a:t>Plans may have “preferred pharmacies” where costs are lower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B308F-DA15-4C6C-8613-9BE5D1A2905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9903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bout PHLP Apprise event 06 2012">
  <a:themeElements>
    <a:clrScheme name="PHLP">
      <a:dk1>
        <a:sysClr val="windowText" lastClr="000000"/>
      </a:dk1>
      <a:lt1>
        <a:sysClr val="window" lastClr="FFFFFF"/>
      </a:lt1>
      <a:dk2>
        <a:srgbClr val="03528D"/>
      </a:dk2>
      <a:lt2>
        <a:srgbClr val="C5D1D7"/>
      </a:lt2>
      <a:accent1>
        <a:srgbClr val="994224"/>
      </a:accent1>
      <a:accent2>
        <a:srgbClr val="CCB400"/>
      </a:accent2>
      <a:accent3>
        <a:srgbClr val="03528D"/>
      </a:accent3>
      <a:accent4>
        <a:srgbClr val="8C7B70"/>
      </a:accent4>
      <a:accent5>
        <a:srgbClr val="8FB08C"/>
      </a:accent5>
      <a:accent6>
        <a:srgbClr val="D19049"/>
      </a:accent6>
      <a:hlink>
        <a:srgbClr val="03528D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6618</TotalTime>
  <Words>2098</Words>
  <Application>Microsoft Office PowerPoint</Application>
  <PresentationFormat>On-screen Show (4:3)</PresentationFormat>
  <Paragraphs>394</Paragraphs>
  <Slides>26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About PHLP Apprise event 06 2012</vt:lpstr>
      <vt:lpstr>Medicare 101 Marketplace &amp; Medicaid Transitions</vt:lpstr>
      <vt:lpstr>Topics</vt:lpstr>
      <vt:lpstr>Medicare Basics</vt:lpstr>
      <vt:lpstr>Who Gets Medicare?</vt:lpstr>
      <vt:lpstr>What does Medicare cover?</vt:lpstr>
      <vt:lpstr>Enrollment – Parts A &amp; B</vt:lpstr>
      <vt:lpstr>Medicare Coverage Options</vt:lpstr>
      <vt:lpstr>Part C: Medicare Advantage</vt:lpstr>
      <vt:lpstr>Part D: Drug Coverage</vt:lpstr>
      <vt:lpstr>Enrollment - Parts C &amp; D</vt:lpstr>
      <vt:lpstr>Medigap Basics</vt:lpstr>
      <vt:lpstr>Transitions</vt:lpstr>
      <vt:lpstr>From Marketplace</vt:lpstr>
      <vt:lpstr>From Marketplace</vt:lpstr>
      <vt:lpstr>From Marketplace</vt:lpstr>
      <vt:lpstr>From Medicaid</vt:lpstr>
      <vt:lpstr>From Medicaid</vt:lpstr>
      <vt:lpstr>Medicaid – Adult Category</vt:lpstr>
      <vt:lpstr>Medicaid – Healthy Horizons</vt:lpstr>
      <vt:lpstr>Medical Assistance for Workers w/ Disabilities</vt:lpstr>
      <vt:lpstr>Medicare Cost Sharing</vt:lpstr>
      <vt:lpstr>Medicare Cost Sharing (2017)</vt:lpstr>
      <vt:lpstr>Affordability Programs</vt:lpstr>
      <vt:lpstr>Affordability Programs</vt:lpstr>
      <vt:lpstr>Sources of Help</vt:lpstr>
      <vt:lpstr>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Putting the Pieces Together: Medicaid, CHIP, and Subsidized Coverage through the Marketplace</dc:title>
  <dc:creator>Kyle Fisher</dc:creator>
  <cp:lastModifiedBy>Kyle Fisher</cp:lastModifiedBy>
  <cp:revision>337</cp:revision>
  <cp:lastPrinted>2016-03-02T17:04:28Z</cp:lastPrinted>
  <dcterms:created xsi:type="dcterms:W3CDTF">2013-09-19T20:36:45Z</dcterms:created>
  <dcterms:modified xsi:type="dcterms:W3CDTF">2017-02-16T18:48:38Z</dcterms:modified>
</cp:coreProperties>
</file>